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Lst>
  <p:sldSz cy="5143500" cx="9144000"/>
  <p:notesSz cx="6858000" cy="9144000"/>
  <p:embeddedFontLst>
    <p:embeddedFont>
      <p:font typeface="Arial Narrow"/>
      <p:regular r:id="rId149"/>
      <p:bold r:id="rId150"/>
      <p:italic r:id="rId151"/>
      <p:boldItalic r:id="rId152"/>
    </p:embeddedFont>
    <p:embeddedFont>
      <p:font typeface="Tahoma"/>
      <p:regular r:id="rId153"/>
      <p:bold r:id="rId154"/>
    </p:embeddedFont>
    <p:embeddedFont>
      <p:font typeface="Roboto Mono"/>
      <p:regular r:id="rId155"/>
      <p:bold r:id="rId156"/>
      <p:italic r:id="rId157"/>
      <p:boldItalic r:id="rId1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ArialNarrow-bold.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ArialNarrow-regular.fntdata"/><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schemas.openxmlformats.org/officeDocument/2006/relationships/font" Target="fonts/Tahoma-bold.fntdata"/><Relationship Id="rId58" Type="http://schemas.openxmlformats.org/officeDocument/2006/relationships/slide" Target="slides/slide52.xml"/><Relationship Id="rId153" Type="http://schemas.openxmlformats.org/officeDocument/2006/relationships/font" Target="fonts/Tahoma-regular.fntdata"/><Relationship Id="rId152" Type="http://schemas.openxmlformats.org/officeDocument/2006/relationships/font" Target="fonts/ArialNarrow-boldItalic.fntdata"/><Relationship Id="rId151" Type="http://schemas.openxmlformats.org/officeDocument/2006/relationships/font" Target="fonts/ArialNarrow-italic.fntdata"/><Relationship Id="rId158" Type="http://schemas.openxmlformats.org/officeDocument/2006/relationships/font" Target="fonts/RobotoMono-boldItalic.fntdata"/><Relationship Id="rId157" Type="http://schemas.openxmlformats.org/officeDocument/2006/relationships/font" Target="fonts/RobotoMono-italic.fntdata"/><Relationship Id="rId156" Type="http://schemas.openxmlformats.org/officeDocument/2006/relationships/font" Target="fonts/RobotoMono-bold.fntdata"/><Relationship Id="rId155" Type="http://schemas.openxmlformats.org/officeDocument/2006/relationships/font" Target="fonts/RobotoMon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506ec9b2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31506ec9b2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506ec9b27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506ec9b2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15f10d5ed6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315f10d5ed6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15f10d5ed6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g315f10d5ed6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15f10d5ed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315f10d5ed6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15f10d5ed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315f10d5ed6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15f10d5ed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315f10d5ed6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44d9d3a4b3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44d9d3a4b3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44d9d3a4b3_0_1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9" name="Google Shape;969;g344d9d3a4b3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4d9d3a4b3_0_1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8" name="Google Shape;978;g344d9d3a4b3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44d9d3a4b3_0_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6" name="Google Shape;996;g344d9d3a4b3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44d9d3a4b3_0_2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3" name="Google Shape;1013;g344d9d3a4b3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506ec9b2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506ec9b2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44d9d3a4b3_0_2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3" name="Google Shape;1023;g344d9d3a4b3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44d9d3a4b3_0_2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g344d9d3a4b3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44d9d3a4b3_0_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8" name="Google Shape;1058;g344d9d3a4b3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44d9d3a4b3_0_3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8" name="Google Shape;1068;g344d9d3a4b3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44d9d3a4b3_0_3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7" name="Google Shape;1077;g344d9d3a4b3_0_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344d9d3a4b3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344d9d3a4b3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44d9d3a4b3_0_3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3" name="Google Shape;1093;g344d9d3a4b3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44d9d3a4b3_0_3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0" name="Google Shape;1110;g344d9d3a4b3_0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44d9d3a4b3_0_3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6" name="Google Shape;1126;g344d9d3a4b3_0_3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44d9d3a4b3_0_3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8" name="Google Shape;1138;g344d9d3a4b3_0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506ec9b27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31506ec9b27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44d9d3a4b3_0_4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0" name="Google Shape;1150;g344d9d3a4b3_0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344d9d3a4b3_0_4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2" name="Google Shape;1162;g344d9d3a4b3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344d9d3a4b3_0_4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4" name="Google Shape;1174;g344d9d3a4b3_0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44d9d3a4b3_0_4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g344d9d3a4b3_0_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344d9d3a4b3_0_4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8" name="Google Shape;1198;g344d9d3a4b3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44d9d3a4b3_0_5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0" name="Google Shape;1210;g344d9d3a4b3_0_5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344d9d3a4b3_0_5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9" name="Google Shape;1219;g344d9d3a4b3_0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344d9d3a4b3_0_6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4" name="Google Shape;1234;g344d9d3a4b3_0_6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344d9d3a4b3_0_6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0" name="Google Shape;1250;g344d9d3a4b3_0_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44d9d3a4b3_0_6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0" name="Google Shape;1260;g344d9d3a4b3_0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506ec9b27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1506ec9b27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344d9d3a4b3_0_6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1" name="Google Shape;1271;g344d9d3a4b3_0_6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344d9d3a4b3_0_6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2" name="Google Shape;1282;g344d9d3a4b3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344d9d3a4b3_0_6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4d9d3a4b3_0_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344d9d3a4b3_0_6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4" name="Google Shape;1304;g344d9d3a4b3_0_6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344d9d3a4b3_0_6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44d9d3a4b3_0_6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344d9d3a4b3_0_6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6" name="Google Shape;1326;g344d9d3a4b3_0_6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4d9d3a4b3_0_6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7" name="Google Shape;1337;g344d9d3a4b3_0_6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344d9d3a4b3_0_7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4d9d3a4b3_0_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44d9d3a4b3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44d9d3a4b3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344d9d3a4b3_0_8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344d9d3a4b3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g344d9d3a4b3_0_81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506ec9b27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31506ec9b27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3719dd3cd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3719dd3cd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344d9d3a4b3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344d9d3a4b3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3719dd3cd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3719dd3cd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506ec9b27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506ec9b27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506ec9b27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31506ec9b27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506ec9b27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31506ec9b27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506ec9b27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31506ec9b27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506ec9b27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31506ec9b27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506ec9b27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31506ec9b2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506ec9b27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31506ec9b27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506ec9b27_0_1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31506ec9b27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506ec9b27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31506ec9b27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506ec9b27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31506ec9b27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506ec9b27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31506ec9b27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506ec9b27_0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31506ec9b27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506ec9b27_0_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31506ec9b27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506ec9b27_0_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g31506ec9b27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506ec9b27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31506ec9b27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506ec9b27_0_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g31506ec9b27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506ec9b2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506ec9b2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506ec9b27_0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g31506ec9b27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506ec9b27_0_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g31506ec9b27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506ec9b27_0_2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31506ec9b27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1506ec9b27_0_2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g31506ec9b27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1506ec9b27_0_2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g31506ec9b27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1506ec9b27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31506ec9b27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1506ec9b27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1506ec9b27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506ec9b27_0_2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31506ec9b27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506ec9b27_0_2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31506ec9b27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506ec9b27_0_2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31506ec9b27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506ec9b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1506ec9b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506ec9b27_0_2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g31506ec9b27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506ec9b27_0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31506ec9b27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506ec9b27_0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g31506ec9b27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1506ec9b27_0_3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31506ec9b27_0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1506ec9b27_0_3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31506ec9b27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44d9d3a4b3_0_8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44d9d3a4b3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1506ec9b27_0_3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g31506ec9b27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1506ec9b27_0_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BNS2-AIS4-A2</a:t>
            </a:r>
            <a:endParaRPr/>
          </a:p>
        </p:txBody>
      </p:sp>
      <p:sp>
        <p:nvSpPr>
          <p:cNvPr id="494" name="Google Shape;494;g31506ec9b27_0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44d9d3a4b3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44d9d3a4b3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44d9d3a4b3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44d9d3a4b3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506ec9b27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506ec9b2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1506ec9b27_0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g31506ec9b27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44d9d3a4b3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44d9d3a4b3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1506ec9b27_0_3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7" name="Google Shape;527;g31506ec9b27_0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1506ec9b27_0_3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g31506ec9b27_0_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1506ec9b27_0_3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g31506ec9b27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1506ec9b27_0_3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31506ec9b27_0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44d9d3a4b3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44d9d3a4b3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506ec9b27_0_3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g31506ec9b27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1506ec9b27_0_3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 name="Google Shape;572;g31506ec9b27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1506ec9b27_0_4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g31506ec9b27_0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506ec9b2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506ec9b2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1506ec9b27_0_4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g31506ec9b27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1506ec9b27_0_4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g31506ec9b27_0_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506ec9b27_0_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g31506ec9b27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506ec9b27_0_4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g31506ec9b27_0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506ec9b27_0_4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 name="Google Shape;615;g31506ec9b27_0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506ec9b27_0_4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
              <a:t>S10</a:t>
            </a:r>
            <a:endParaRPr b="1"/>
          </a:p>
        </p:txBody>
      </p:sp>
      <p:sp>
        <p:nvSpPr>
          <p:cNvPr id="623" name="Google Shape;623;g31506ec9b27_0_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44d9d3a4b3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44d9d3a4b3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5f10d5e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315f10d5ed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15f10d5ed6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15f10d5ed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15f10d5ed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315f10d5ed6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506ec9b27_0_4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31506ec9b27_0_49:notes"/>
          <p:cNvSpPr txBox="1"/>
          <p:nvPr>
            <p:ph idx="1" type="body"/>
          </p:nvPr>
        </p:nvSpPr>
        <p:spPr>
          <a:xfrm>
            <a:off x="685800" y="4399845"/>
            <a:ext cx="54864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31506ec9b27_0_49:notes"/>
          <p:cNvSpPr txBox="1"/>
          <p:nvPr>
            <p:ph idx="12" type="sldNum"/>
          </p:nvPr>
        </p:nvSpPr>
        <p:spPr>
          <a:xfrm>
            <a:off x="388501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15f10d5e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315f10d5ed6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15f10d5ed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315f10d5ed6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15f10d5ed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315f10d5ed6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15f10d5ed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315f10d5ed6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15f10d5ed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315f10d5ed6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15f10d5ed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315f10d5ed6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15f10d5ed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315f10d5ed6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15f10d5ed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315f10d5ed6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15f10d5e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315f10d5ed6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15f10d5ed6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15f10d5e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506ec9b27_0_3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31506ec9b27_0_39:notes"/>
          <p:cNvSpPr txBox="1"/>
          <p:nvPr>
            <p:ph idx="1" type="body"/>
          </p:nvPr>
        </p:nvSpPr>
        <p:spPr>
          <a:xfrm>
            <a:off x="685800" y="4399845"/>
            <a:ext cx="54864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31506ec9b27_0_39:notes"/>
          <p:cNvSpPr txBox="1"/>
          <p:nvPr>
            <p:ph idx="12" type="sldNum"/>
          </p:nvPr>
        </p:nvSpPr>
        <p:spPr>
          <a:xfrm>
            <a:off x="388501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44d9d3a4b3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44d9d3a4b3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44d9d3a4b3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44d9d3a4b3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15f10d5ed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315f10d5ed6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44d9d3a4b3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44d9d3a4b3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15f10d5ed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315f10d5ed6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15f10d5ed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315f10d5ed6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15f10d5ed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315f10d5ed6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15f10d5ed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315f10d5ed6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15f10d5ed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315f10d5ed6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15f10d5ed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315f10d5ed6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506ec9b27_0_55: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31506ec9b27_0_55:notes"/>
          <p:cNvSpPr txBox="1"/>
          <p:nvPr>
            <p:ph idx="1" type="body"/>
          </p:nvPr>
        </p:nvSpPr>
        <p:spPr>
          <a:xfrm>
            <a:off x="685800" y="4399845"/>
            <a:ext cx="54864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g31506ec9b27_0_55:notes"/>
          <p:cNvSpPr txBox="1"/>
          <p:nvPr>
            <p:ph idx="12" type="sldNum"/>
          </p:nvPr>
        </p:nvSpPr>
        <p:spPr>
          <a:xfrm>
            <a:off x="388501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15f10d5ed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315f10d5ed6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15f10d5ed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315f10d5ed6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15f10d5ed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315f10d5ed6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15f10d5ed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315f10d5ed6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15f10d5ed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315f10d5ed6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15f10d5ed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315f10d5ed6_0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15f10d5ed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315f10d5ed6_0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15f10d5ed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315f10d5ed6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15f10d5ed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g315f10d5ed6_0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15f10d5ed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g315f10d5ed6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9" name="Google Shape;9;p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44" name="Google Shape;44;p11"/>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5" name="Google Shape;4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showMasterSp="0">
  <p:cSld name="Title and Content">
    <p:bg>
      <p:bgPr>
        <a:solidFill>
          <a:schemeClr val="lt1"/>
        </a:solid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218643" y="1423491"/>
            <a:ext cx="3392700" cy="713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400">
                <a:solidFill>
                  <a:schemeClr val="lt1"/>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3"/>
          <p:cNvSpPr txBox="1"/>
          <p:nvPr>
            <p:ph idx="1" type="body"/>
          </p:nvPr>
        </p:nvSpPr>
        <p:spPr>
          <a:xfrm>
            <a:off x="271678" y="2379675"/>
            <a:ext cx="8600700" cy="1732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sz="1100">
                <a:solidFill>
                  <a:srgbClr val="888888"/>
                </a:solidFill>
              </a:defRPr>
            </a:lvl1pPr>
            <a:lvl2pPr lvl="1" algn="l">
              <a:lnSpc>
                <a:spcPct val="100000"/>
              </a:lnSpc>
              <a:spcBef>
                <a:spcPts val="0"/>
              </a:spcBef>
              <a:spcAft>
                <a:spcPts val="0"/>
              </a:spcAft>
              <a:buSzPts val="1400"/>
              <a:buNone/>
              <a:defRPr sz="1100"/>
            </a:lvl2pPr>
            <a:lvl3pPr lvl="2" algn="l">
              <a:lnSpc>
                <a:spcPct val="100000"/>
              </a:lnSpc>
              <a:spcBef>
                <a:spcPts val="0"/>
              </a:spcBef>
              <a:spcAft>
                <a:spcPts val="0"/>
              </a:spcAft>
              <a:buSzPts val="1400"/>
              <a:buNone/>
              <a:defRPr sz="1100"/>
            </a:lvl3pPr>
            <a:lvl4pPr lvl="3" algn="l">
              <a:lnSpc>
                <a:spcPct val="100000"/>
              </a:lnSpc>
              <a:spcBef>
                <a:spcPts val="0"/>
              </a:spcBef>
              <a:spcAft>
                <a:spcPts val="0"/>
              </a:spcAft>
              <a:buSzPts val="1400"/>
              <a:buNone/>
              <a:defRPr sz="1100"/>
            </a:lvl4pPr>
            <a:lvl5pPr lvl="4" algn="l">
              <a:lnSpc>
                <a:spcPct val="100000"/>
              </a:lnSpc>
              <a:spcBef>
                <a:spcPts val="0"/>
              </a:spcBef>
              <a:spcAft>
                <a:spcPts val="0"/>
              </a:spcAft>
              <a:buSzPts val="1400"/>
              <a:buNone/>
              <a:defRPr sz="1100"/>
            </a:lvl5pPr>
            <a:lvl6pPr lvl="5" algn="l">
              <a:lnSpc>
                <a:spcPct val="100000"/>
              </a:lnSpc>
              <a:spcBef>
                <a:spcPts val="0"/>
              </a:spcBef>
              <a:spcAft>
                <a:spcPts val="0"/>
              </a:spcAft>
              <a:buSzPts val="1400"/>
              <a:buNone/>
              <a:defRPr sz="1100"/>
            </a:lvl6pPr>
            <a:lvl7pPr lvl="6" algn="l">
              <a:lnSpc>
                <a:spcPct val="100000"/>
              </a:lnSpc>
              <a:spcBef>
                <a:spcPts val="0"/>
              </a:spcBef>
              <a:spcAft>
                <a:spcPts val="0"/>
              </a:spcAft>
              <a:buSzPts val="1400"/>
              <a:buNone/>
              <a:defRPr sz="1100"/>
            </a:lvl7pPr>
            <a:lvl8pPr lvl="7" algn="l">
              <a:lnSpc>
                <a:spcPct val="100000"/>
              </a:lnSpc>
              <a:spcBef>
                <a:spcPts val="0"/>
              </a:spcBef>
              <a:spcAft>
                <a:spcPts val="0"/>
              </a:spcAft>
              <a:buSzPts val="1400"/>
              <a:buNone/>
              <a:defRPr sz="1100"/>
            </a:lvl8pPr>
            <a:lvl9pPr lvl="8" algn="l">
              <a:lnSpc>
                <a:spcPct val="100000"/>
              </a:lnSpc>
              <a:spcBef>
                <a:spcPts val="0"/>
              </a:spcBef>
              <a:spcAft>
                <a:spcPts val="0"/>
              </a:spcAft>
              <a:buSzPts val="1400"/>
              <a:buNone/>
              <a:defRPr sz="1100"/>
            </a:lvl9pPr>
          </a:lstStyle>
          <a:p/>
        </p:txBody>
      </p:sp>
      <p:sp>
        <p:nvSpPr>
          <p:cNvPr id="52" name="Google Shape;52;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1100">
                <a:solidFill>
                  <a:srgbClr val="888888"/>
                </a:solidFill>
              </a:defRPr>
            </a:lvl1pPr>
            <a:lvl2pPr lvl="1" algn="l">
              <a:lnSpc>
                <a:spcPct val="100000"/>
              </a:lnSpc>
              <a:spcBef>
                <a:spcPts val="0"/>
              </a:spcBef>
              <a:spcAft>
                <a:spcPts val="0"/>
              </a:spcAft>
              <a:buSzPts val="1400"/>
              <a:buNone/>
              <a:defRPr sz="1100"/>
            </a:lvl2pPr>
            <a:lvl3pPr lvl="2" algn="l">
              <a:lnSpc>
                <a:spcPct val="100000"/>
              </a:lnSpc>
              <a:spcBef>
                <a:spcPts val="0"/>
              </a:spcBef>
              <a:spcAft>
                <a:spcPts val="0"/>
              </a:spcAft>
              <a:buSzPts val="1400"/>
              <a:buNone/>
              <a:defRPr sz="1100"/>
            </a:lvl3pPr>
            <a:lvl4pPr lvl="3" algn="l">
              <a:lnSpc>
                <a:spcPct val="100000"/>
              </a:lnSpc>
              <a:spcBef>
                <a:spcPts val="0"/>
              </a:spcBef>
              <a:spcAft>
                <a:spcPts val="0"/>
              </a:spcAft>
              <a:buSzPts val="1400"/>
              <a:buNone/>
              <a:defRPr sz="1100"/>
            </a:lvl4pPr>
            <a:lvl5pPr lvl="4" algn="l">
              <a:lnSpc>
                <a:spcPct val="100000"/>
              </a:lnSpc>
              <a:spcBef>
                <a:spcPts val="0"/>
              </a:spcBef>
              <a:spcAft>
                <a:spcPts val="0"/>
              </a:spcAft>
              <a:buSzPts val="1400"/>
              <a:buNone/>
              <a:defRPr sz="1100"/>
            </a:lvl5pPr>
            <a:lvl6pPr lvl="5" algn="l">
              <a:lnSpc>
                <a:spcPct val="100000"/>
              </a:lnSpc>
              <a:spcBef>
                <a:spcPts val="0"/>
              </a:spcBef>
              <a:spcAft>
                <a:spcPts val="0"/>
              </a:spcAft>
              <a:buSzPts val="1400"/>
              <a:buNone/>
              <a:defRPr sz="1100"/>
            </a:lvl6pPr>
            <a:lvl7pPr lvl="6" algn="l">
              <a:lnSpc>
                <a:spcPct val="100000"/>
              </a:lnSpc>
              <a:spcBef>
                <a:spcPts val="0"/>
              </a:spcBef>
              <a:spcAft>
                <a:spcPts val="0"/>
              </a:spcAft>
              <a:buSzPts val="1400"/>
              <a:buNone/>
              <a:defRPr sz="1100"/>
            </a:lvl7pPr>
            <a:lvl8pPr lvl="7" algn="l">
              <a:lnSpc>
                <a:spcPct val="100000"/>
              </a:lnSpc>
              <a:spcBef>
                <a:spcPts val="0"/>
              </a:spcBef>
              <a:spcAft>
                <a:spcPts val="0"/>
              </a:spcAft>
              <a:buSzPts val="1400"/>
              <a:buNone/>
              <a:defRPr sz="1100"/>
            </a:lvl8pPr>
            <a:lvl9pPr lvl="8" algn="l">
              <a:lnSpc>
                <a:spcPct val="100000"/>
              </a:lnSpc>
              <a:spcBef>
                <a:spcPts val="0"/>
              </a:spcBef>
              <a:spcAft>
                <a:spcPts val="0"/>
              </a:spcAft>
              <a:buSzPts val="1400"/>
              <a:buNone/>
              <a:defRPr sz="1100"/>
            </a:lvl9pPr>
          </a:lstStyle>
          <a:p/>
        </p:txBody>
      </p:sp>
      <p:sp>
        <p:nvSpPr>
          <p:cNvPr id="53" name="Google Shape;53;p1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6" name="Shape 56"/>
        <p:cNvGrpSpPr/>
        <p:nvPr/>
      </p:nvGrpSpPr>
      <p:grpSpPr>
        <a:xfrm>
          <a:off x="0" y="0"/>
          <a:ext cx="0" cy="0"/>
          <a:chOff x="0" y="0"/>
          <a:chExt cx="0" cy="0"/>
        </a:xfrm>
      </p:grpSpPr>
      <p:sp>
        <p:nvSpPr>
          <p:cNvPr id="57" name="Google Shape;57;p15"/>
          <p:cNvSpPr txBox="1"/>
          <p:nvPr>
            <p:ph type="ctrTitle"/>
          </p:nvPr>
        </p:nvSpPr>
        <p:spPr>
          <a:xfrm>
            <a:off x="802476" y="1342398"/>
            <a:ext cx="7539000" cy="4569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3300"/>
              <a:buFont typeface="Calibri"/>
              <a:buNone/>
              <a:defRPr b="0" i="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15"/>
          <p:cNvSpPr txBox="1"/>
          <p:nvPr>
            <p:ph idx="1" type="subTitle"/>
          </p:nvPr>
        </p:nvSpPr>
        <p:spPr>
          <a:xfrm>
            <a:off x="1371600" y="2880361"/>
            <a:ext cx="6400800" cy="291000"/>
          </a:xfrm>
          <a:prstGeom prst="rect">
            <a:avLst/>
          </a:prstGeom>
          <a:noFill/>
          <a:ln>
            <a:noFill/>
          </a:ln>
        </p:spPr>
        <p:txBody>
          <a:bodyPr anchorCtr="0" anchor="t" bIns="0" lIns="0" spcFirstLastPara="1" rIns="0" wrap="square" tIns="0">
            <a:spAutoFit/>
          </a:bodyPr>
          <a:lstStyle>
            <a:lvl1pPr lvl="0" algn="l">
              <a:lnSpc>
                <a:spcPct val="90000"/>
              </a:lnSpc>
              <a:spcBef>
                <a:spcPts val="800"/>
              </a:spcBef>
              <a:spcAft>
                <a:spcPts val="0"/>
              </a:spcAft>
              <a:buClr>
                <a:schemeClr val="dk1"/>
              </a:buClr>
              <a:buSzPts val="2100"/>
              <a:buChar char="•"/>
              <a:defRPr/>
            </a:lvl1pPr>
            <a:lvl2pPr lvl="1" algn="l">
              <a:lnSpc>
                <a:spcPct val="90000"/>
              </a:lnSpc>
              <a:spcBef>
                <a:spcPts val="400"/>
              </a:spcBef>
              <a:spcAft>
                <a:spcPts val="0"/>
              </a:spcAft>
              <a:buClr>
                <a:schemeClr val="dk1"/>
              </a:buClr>
              <a:buSzPts val="1400"/>
              <a:buChar char="•"/>
              <a:defRPr/>
            </a:lvl2pPr>
            <a:lvl3pPr lvl="2" algn="l">
              <a:lnSpc>
                <a:spcPct val="90000"/>
              </a:lnSpc>
              <a:spcBef>
                <a:spcPts val="400"/>
              </a:spcBef>
              <a:spcAft>
                <a:spcPts val="0"/>
              </a:spcAft>
              <a:buClr>
                <a:schemeClr val="dk1"/>
              </a:buClr>
              <a:buSzPts val="1400"/>
              <a:buChar char="•"/>
              <a:defRPr/>
            </a:lvl3pPr>
            <a:lvl4pPr lvl="3" algn="l">
              <a:lnSpc>
                <a:spcPct val="90000"/>
              </a:lnSpc>
              <a:spcBef>
                <a:spcPts val="400"/>
              </a:spcBef>
              <a:spcAft>
                <a:spcPts val="0"/>
              </a:spcAft>
              <a:buClr>
                <a:schemeClr val="dk1"/>
              </a:buClr>
              <a:buSzPts val="14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59" name="Google Shape;59;p15"/>
          <p:cNvSpPr txBox="1"/>
          <p:nvPr>
            <p:ph idx="11" type="ftr"/>
          </p:nvPr>
        </p:nvSpPr>
        <p:spPr>
          <a:xfrm>
            <a:off x="2910254" y="4767263"/>
            <a:ext cx="3204900" cy="273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100"/>
              <a:buNone/>
              <a:defRPr sz="1100">
                <a:solidFill>
                  <a:srgbClr val="888888"/>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60" name="Google Shape;60;p15"/>
          <p:cNvSpPr txBox="1"/>
          <p:nvPr>
            <p:ph idx="10" type="dt"/>
          </p:nvPr>
        </p:nvSpPr>
        <p:spPr>
          <a:xfrm>
            <a:off x="0" y="0"/>
            <a:ext cx="2250000" cy="22500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1" name="Google Shape;61;p15"/>
          <p:cNvSpPr txBox="1"/>
          <p:nvPr>
            <p:ph idx="12" type="sldNum"/>
          </p:nvPr>
        </p:nvSpPr>
        <p:spPr>
          <a:xfrm>
            <a:off x="6457950" y="4767263"/>
            <a:ext cx="2057400" cy="273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p1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71" name="Google Shape;71;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 name="Shape 78"/>
        <p:cNvGrpSpPr/>
        <p:nvPr/>
      </p:nvGrpSpPr>
      <p:grpSpPr>
        <a:xfrm>
          <a:off x="0" y="0"/>
          <a:ext cx="0" cy="0"/>
          <a:chOff x="0" y="0"/>
          <a:chExt cx="0" cy="0"/>
        </a:xfrm>
      </p:grpSpPr>
      <p:sp>
        <p:nvSpPr>
          <p:cNvPr id="79" name="Google Shape;79;p1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20"/>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0"/>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87" name="Google Shape;87;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1"/>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93" name="Google Shape;93;p21"/>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94" name="Google Shape;94;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
        <p:nvSpPr>
          <p:cNvPr id="13" name="Google Shape;13;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7" name="Shape 97"/>
        <p:cNvGrpSpPr/>
        <p:nvPr/>
      </p:nvGrpSpPr>
      <p:grpSpPr>
        <a:xfrm>
          <a:off x="0" y="0"/>
          <a:ext cx="0" cy="0"/>
          <a:chOff x="0" y="0"/>
          <a:chExt cx="0" cy="0"/>
        </a:xfrm>
      </p:grpSpPr>
      <p:sp>
        <p:nvSpPr>
          <p:cNvPr id="98" name="Google Shape;98;p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2"/>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00" name="Google Shape;100;p22"/>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01" name="Google Shape;101;p22"/>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02" name="Google Shape;102;p22"/>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03" name="Google Shape;103;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2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1" name="Shape 111"/>
        <p:cNvGrpSpPr/>
        <p:nvPr/>
      </p:nvGrpSpPr>
      <p:grpSpPr>
        <a:xfrm>
          <a:off x="0" y="0"/>
          <a:ext cx="0" cy="0"/>
          <a:chOff x="0" y="0"/>
          <a:chExt cx="0" cy="0"/>
        </a:xfrm>
      </p:grpSpPr>
      <p:sp>
        <p:nvSpPr>
          <p:cNvPr id="112" name="Google Shape;112;p24"/>
          <p:cNvSpPr txBox="1"/>
          <p:nvPr>
            <p:ph type="title"/>
          </p:nvPr>
        </p:nvSpPr>
        <p:spPr>
          <a:xfrm>
            <a:off x="457200" y="204788"/>
            <a:ext cx="3008400" cy="871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4"/>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14" name="Google Shape;114;p24"/>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15" name="Google Shape;115;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 name="Shape 118"/>
        <p:cNvGrpSpPr/>
        <p:nvPr/>
      </p:nvGrpSpPr>
      <p:grpSpPr>
        <a:xfrm>
          <a:off x="0" y="0"/>
          <a:ext cx="0" cy="0"/>
          <a:chOff x="0" y="0"/>
          <a:chExt cx="0" cy="0"/>
        </a:xfrm>
      </p:grpSpPr>
      <p:sp>
        <p:nvSpPr>
          <p:cNvPr id="119" name="Google Shape;119;p2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5"/>
          <p:cNvSpPr/>
          <p:nvPr>
            <p:ph idx="2" type="pic"/>
          </p:nvPr>
        </p:nvSpPr>
        <p:spPr>
          <a:xfrm>
            <a:off x="1792288" y="459581"/>
            <a:ext cx="5486400" cy="3086100"/>
          </a:xfrm>
          <a:prstGeom prst="rect">
            <a:avLst/>
          </a:prstGeom>
          <a:noFill/>
          <a:ln>
            <a:noFill/>
          </a:ln>
        </p:spPr>
      </p:sp>
      <p:sp>
        <p:nvSpPr>
          <p:cNvPr id="121" name="Google Shape;121;p25"/>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22" name="Google Shape;122;p2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2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6"/>
          <p:cNvSpPr txBox="1"/>
          <p:nvPr>
            <p:ph idx="1" type="body"/>
          </p:nvPr>
        </p:nvSpPr>
        <p:spPr>
          <a:xfrm rot="5400000">
            <a:off x="2874751" y="-1217400"/>
            <a:ext cx="3394500"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8" name="Google Shape;128;p2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27"/>
          <p:cNvSpPr txBox="1"/>
          <p:nvPr>
            <p:ph type="title"/>
          </p:nvPr>
        </p:nvSpPr>
        <p:spPr>
          <a:xfrm rot="5400000">
            <a:off x="5463751" y="1371629"/>
            <a:ext cx="4388700"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7"/>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4" name="Google Shape;134;p2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6" name="Google Shape;16;p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 name="Google Shape;20;p5"/>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28" name="Google Shape;28;p7"/>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
        <p:nvSpPr>
          <p:cNvPr id="32" name="Google Shape;32;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6" name="Google Shape;36;p9"/>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 name="Google Shape;37;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8" name="Google Shape;3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 name="Shape 39"/>
        <p:cNvGrpSpPr/>
        <p:nvPr/>
      </p:nvGrpSpPr>
      <p:grpSpPr>
        <a:xfrm>
          <a:off x="0" y="0"/>
          <a:ext cx="0" cy="0"/>
          <a:chOff x="0" y="0"/>
          <a:chExt cx="0" cy="0"/>
        </a:xfrm>
      </p:grpSpPr>
      <p:sp>
        <p:nvSpPr>
          <p:cNvPr id="40" name="Google Shape;40;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
        <p:nvSpPr>
          <p:cNvPr id="41" name="Google Shape;4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1.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4" name="Google Shape;64;p1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6" name="Google Shape;66;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7" name="Google Shape;67;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8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7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8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7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7.xml"/><Relationship Id="rId3" Type="http://schemas.openxmlformats.org/officeDocument/2006/relationships/image" Target="../media/image9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8.xml"/><Relationship Id="rId3" Type="http://schemas.openxmlformats.org/officeDocument/2006/relationships/image" Target="../media/image9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9.xml"/><Relationship Id="rId3"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0.xml"/><Relationship Id="rId3" Type="http://schemas.openxmlformats.org/officeDocument/2006/relationships/image" Target="../media/image9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9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2.xml"/><Relationship Id="rId3" Type="http://schemas.openxmlformats.org/officeDocument/2006/relationships/image" Target="../media/image10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4.xml"/><Relationship Id="rId3" Type="http://schemas.openxmlformats.org/officeDocument/2006/relationships/image" Target="../media/image10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5.xml"/><Relationship Id="rId3" Type="http://schemas.openxmlformats.org/officeDocument/2006/relationships/image" Target="../media/image9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6.xml"/><Relationship Id="rId3" Type="http://schemas.openxmlformats.org/officeDocument/2006/relationships/image" Target="../media/image10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7.xml"/><Relationship Id="rId3" Type="http://schemas.openxmlformats.org/officeDocument/2006/relationships/image" Target="../media/image100.png"/><Relationship Id="rId4" Type="http://schemas.openxmlformats.org/officeDocument/2006/relationships/image" Target="../media/image10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8.xml"/><Relationship Id="rId3" Type="http://schemas.openxmlformats.org/officeDocument/2006/relationships/image" Target="../media/image100.png"/><Relationship Id="rId4" Type="http://schemas.openxmlformats.org/officeDocument/2006/relationships/image" Target="../media/image1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9.xml"/><Relationship Id="rId3" Type="http://schemas.openxmlformats.org/officeDocument/2006/relationships/image" Target="../media/image100.png"/><Relationship Id="rId4" Type="http://schemas.openxmlformats.org/officeDocument/2006/relationships/image" Target="../media/image1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0.xml"/><Relationship Id="rId3" Type="http://schemas.openxmlformats.org/officeDocument/2006/relationships/image" Target="../media/image100.png"/><Relationship Id="rId4" Type="http://schemas.openxmlformats.org/officeDocument/2006/relationships/image" Target="../media/image9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1.xml"/><Relationship Id="rId3" Type="http://schemas.openxmlformats.org/officeDocument/2006/relationships/image" Target="../media/image100.png"/><Relationship Id="rId4" Type="http://schemas.openxmlformats.org/officeDocument/2006/relationships/image" Target="../media/image10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2.xml"/><Relationship Id="rId3" Type="http://schemas.openxmlformats.org/officeDocument/2006/relationships/image" Target="../media/image100.png"/><Relationship Id="rId4" Type="http://schemas.openxmlformats.org/officeDocument/2006/relationships/image" Target="../media/image10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3.xml"/><Relationship Id="rId3" Type="http://schemas.openxmlformats.org/officeDocument/2006/relationships/image" Target="../media/image100.png"/><Relationship Id="rId4" Type="http://schemas.openxmlformats.org/officeDocument/2006/relationships/image" Target="../media/image10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4.xml"/><Relationship Id="rId3" Type="http://schemas.openxmlformats.org/officeDocument/2006/relationships/image" Target="../media/image100.png"/><Relationship Id="rId4" Type="http://schemas.openxmlformats.org/officeDocument/2006/relationships/image" Target="../media/image10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6.xml"/><Relationship Id="rId3" Type="http://schemas.openxmlformats.org/officeDocument/2006/relationships/image" Target="../media/image11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7.xml"/><Relationship Id="rId3" Type="http://schemas.openxmlformats.org/officeDocument/2006/relationships/image" Target="../media/image11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8.xml"/><Relationship Id="rId3" Type="http://schemas.openxmlformats.org/officeDocument/2006/relationships/image" Target="../media/image12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9.xml"/><Relationship Id="rId3" Type="http://schemas.openxmlformats.org/officeDocument/2006/relationships/image" Target="../media/image124.png"/><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0.xml"/><Relationship Id="rId3" Type="http://schemas.openxmlformats.org/officeDocument/2006/relationships/image" Target="../media/image124.png"/><Relationship Id="rId4" Type="http://schemas.openxmlformats.org/officeDocument/2006/relationships/image" Target="../media/image11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1.xml"/><Relationship Id="rId3" Type="http://schemas.openxmlformats.org/officeDocument/2006/relationships/image" Target="../media/image124.png"/><Relationship Id="rId4" Type="http://schemas.openxmlformats.org/officeDocument/2006/relationships/image" Target="../media/image11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2.xml"/><Relationship Id="rId3" Type="http://schemas.openxmlformats.org/officeDocument/2006/relationships/image" Target="../media/image124.png"/><Relationship Id="rId4" Type="http://schemas.openxmlformats.org/officeDocument/2006/relationships/image" Target="../media/image11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3.xml"/><Relationship Id="rId3" Type="http://schemas.openxmlformats.org/officeDocument/2006/relationships/image" Target="../media/image124.png"/><Relationship Id="rId4" Type="http://schemas.openxmlformats.org/officeDocument/2006/relationships/image" Target="../media/image11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4.xml"/><Relationship Id="rId3" Type="http://schemas.openxmlformats.org/officeDocument/2006/relationships/image" Target="../media/image124.png"/><Relationship Id="rId4" Type="http://schemas.openxmlformats.org/officeDocument/2006/relationships/image" Target="../media/image11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5.xml"/><Relationship Id="rId3" Type="http://schemas.openxmlformats.org/officeDocument/2006/relationships/image" Target="../media/image124.png"/><Relationship Id="rId4" Type="http://schemas.openxmlformats.org/officeDocument/2006/relationships/image" Target="../media/image11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6.xml"/><Relationship Id="rId3" Type="http://schemas.openxmlformats.org/officeDocument/2006/relationships/image" Target="../media/image124.png"/><Relationship Id="rId4" Type="http://schemas.openxmlformats.org/officeDocument/2006/relationships/image" Target="../media/image12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7.xml"/><Relationship Id="rId3" Type="http://schemas.openxmlformats.org/officeDocument/2006/relationships/image" Target="../media/image124.png"/><Relationship Id="rId4" Type="http://schemas.openxmlformats.org/officeDocument/2006/relationships/image" Target="../media/image128.png"/><Relationship Id="rId5" Type="http://schemas.openxmlformats.org/officeDocument/2006/relationships/image" Target="../media/image12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8.xml"/><Relationship Id="rId3" Type="http://schemas.openxmlformats.org/officeDocument/2006/relationships/image" Target="../media/image11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9.xml"/><Relationship Id="rId3" Type="http://schemas.openxmlformats.org/officeDocument/2006/relationships/image" Target="../media/image123.png"/><Relationship Id="rId4" Type="http://schemas.openxmlformats.org/officeDocument/2006/relationships/image" Target="../media/image1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0.xml"/><Relationship Id="rId3" Type="http://schemas.openxmlformats.org/officeDocument/2006/relationships/image" Target="../media/image12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1.xml"/><Relationship Id="rId3" Type="http://schemas.openxmlformats.org/officeDocument/2006/relationships/image" Target="../media/image12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2.jpg"/><Relationship Id="rId4" Type="http://schemas.openxmlformats.org/officeDocument/2006/relationships/image" Target="../media/image14.jpg"/><Relationship Id="rId5"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1.jpg"/><Relationship Id="rId4" Type="http://schemas.openxmlformats.org/officeDocument/2006/relationships/image" Target="../media/image1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2.jpg"/><Relationship Id="rId4"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80.jpg"/><Relationship Id="rId4" Type="http://schemas.openxmlformats.org/officeDocument/2006/relationships/image" Target="../media/image2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2.jpg"/><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6.jpg"/><Relationship Id="rId4" Type="http://schemas.openxmlformats.org/officeDocument/2006/relationships/image" Target="../media/image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5.jpg"/><Relationship Id="rId4" Type="http://schemas.openxmlformats.org/officeDocument/2006/relationships/image" Target="../media/image2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6.jpg"/><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docs.python.org/3/library/stdtypes.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1.jpg"/><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5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3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5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6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4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73.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50.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53.png"/><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55.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59.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66.png"/><Relationship Id="rId4" Type="http://schemas.openxmlformats.org/officeDocument/2006/relationships/image" Target="../media/image87.png"/><Relationship Id="rId5" Type="http://schemas.openxmlformats.org/officeDocument/2006/relationships/image" Target="../media/image9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9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7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8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7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8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8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8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8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7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8"/>
          <p:cNvSpPr txBox="1"/>
          <p:nvPr>
            <p:ph type="title"/>
          </p:nvPr>
        </p:nvSpPr>
        <p:spPr>
          <a:xfrm>
            <a:off x="1115669" y="2036171"/>
            <a:ext cx="6915900" cy="382200"/>
          </a:xfrm>
          <a:prstGeom prst="rect">
            <a:avLst/>
          </a:prstGeom>
          <a:noFill/>
          <a:ln>
            <a:noFill/>
          </a:ln>
        </p:spPr>
        <p:txBody>
          <a:bodyPr anchorCtr="0" anchor="ctr" bIns="0" lIns="0" spcFirstLastPara="1" rIns="0" wrap="square" tIns="12700">
            <a:spAutoFit/>
          </a:bodyPr>
          <a:lstStyle/>
          <a:p>
            <a:pPr indent="0" lvl="0" marL="12700" rtl="0" algn="ctr">
              <a:lnSpc>
                <a:spcPct val="100000"/>
              </a:lnSpc>
              <a:spcBef>
                <a:spcPts val="0"/>
              </a:spcBef>
              <a:spcAft>
                <a:spcPts val="0"/>
              </a:spcAft>
              <a:buClr>
                <a:schemeClr val="dk1"/>
              </a:buClr>
              <a:buSzPts val="3300"/>
              <a:buFont typeface="Trebuchet MS"/>
              <a:buNone/>
            </a:pPr>
            <a:r>
              <a:rPr b="1" lang="en" sz="2400">
                <a:solidFill>
                  <a:srgbClr val="002060"/>
                </a:solidFill>
                <a:latin typeface="Trebuchet MS"/>
                <a:ea typeface="Trebuchet MS"/>
                <a:cs typeface="Trebuchet MS"/>
                <a:sym typeface="Trebuchet MS"/>
              </a:rPr>
              <a:t>Python for Data Science, AI &amp;  Development</a:t>
            </a:r>
            <a:endParaRPr b="1" sz="2400">
              <a:solidFill>
                <a:srgbClr val="002060"/>
              </a:solidFill>
              <a:latin typeface="Trebuchet MS"/>
              <a:ea typeface="Trebuchet MS"/>
              <a:cs typeface="Trebuchet MS"/>
              <a:sym typeface="Trebuchet MS"/>
            </a:endParaRPr>
          </a:p>
        </p:txBody>
      </p:sp>
      <p:sp>
        <p:nvSpPr>
          <p:cNvPr id="142" name="Google Shape;142;p28"/>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nvSpPr>
        <p:spPr>
          <a:xfrm>
            <a:off x="228600" y="728663"/>
            <a:ext cx="7840500" cy="3832800"/>
          </a:xfrm>
          <a:prstGeom prst="rect">
            <a:avLst/>
          </a:prstGeom>
          <a:noFill/>
          <a:ln>
            <a:noFill/>
          </a:ln>
        </p:spPr>
        <p:txBody>
          <a:bodyPr anchorCtr="0" anchor="t" bIns="0" lIns="0" spcFirstLastPara="1" rIns="0" wrap="square" tIns="0">
            <a:spAutoFit/>
          </a:bodyPr>
          <a:lstStyle/>
          <a:p>
            <a:pPr indent="0" lvl="0" marL="0" rtl="0" algn="l">
              <a:lnSpc>
                <a:spcPct val="200000"/>
              </a:lnSpc>
              <a:spcBef>
                <a:spcPts val="0"/>
              </a:spcBef>
              <a:spcAft>
                <a:spcPts val="0"/>
              </a:spcAft>
              <a:buNone/>
            </a:pPr>
            <a:r>
              <a:rPr b="1" lang="en" sz="2000">
                <a:solidFill>
                  <a:schemeClr val="dk1"/>
                </a:solidFill>
                <a:latin typeface="Verdana"/>
                <a:ea typeface="Verdana"/>
                <a:cs typeface="Verdana"/>
                <a:sym typeface="Verdana"/>
              </a:rPr>
              <a:t>Compiler VS Interpreter </a:t>
            </a:r>
            <a:r>
              <a:rPr lang="en" sz="2000">
                <a:solidFill>
                  <a:schemeClr val="dk1"/>
                </a:solidFill>
                <a:latin typeface="Verdana"/>
                <a:ea typeface="Verdana"/>
                <a:cs typeface="Verdana"/>
                <a:sym typeface="Verdana"/>
              </a:rPr>
              <a:t>:</a:t>
            </a:r>
            <a:br>
              <a:rPr lang="en" sz="1100">
                <a:solidFill>
                  <a:schemeClr val="dk1"/>
                </a:solidFill>
                <a:latin typeface="Verdana"/>
                <a:ea typeface="Verdana"/>
                <a:cs typeface="Verdana"/>
                <a:sym typeface="Verdana"/>
              </a:rPr>
            </a:br>
            <a:br>
              <a:rPr lang="en" sz="1100">
                <a:solidFill>
                  <a:schemeClr val="dk1"/>
                </a:solidFill>
                <a:latin typeface="Verdana"/>
                <a:ea typeface="Verdana"/>
                <a:cs typeface="Verdana"/>
                <a:sym typeface="Verdana"/>
              </a:rPr>
            </a:br>
            <a:r>
              <a:rPr b="1" lang="en" sz="1100">
                <a:solidFill>
                  <a:schemeClr val="dk1"/>
                </a:solidFill>
              </a:rPr>
              <a:t>Compiler</a:t>
            </a:r>
            <a:r>
              <a:rPr lang="en" sz="1100">
                <a:solidFill>
                  <a:schemeClr val="dk1"/>
                </a:solidFill>
              </a:rPr>
              <a:t> : </a:t>
            </a:r>
            <a:br>
              <a:rPr lang="en" sz="1100">
                <a:solidFill>
                  <a:schemeClr val="dk1"/>
                </a:solidFill>
              </a:rPr>
            </a:br>
            <a:r>
              <a:rPr lang="en" sz="1100">
                <a:solidFill>
                  <a:schemeClr val="dk1"/>
                </a:solidFill>
              </a:rPr>
              <a:t>             1. scans the entire program and translates the whole of it into machine code at once.</a:t>
            </a:r>
            <a:br>
              <a:rPr lang="en" sz="1100">
                <a:solidFill>
                  <a:schemeClr val="dk1"/>
                </a:solidFill>
              </a:rPr>
            </a:br>
            <a:r>
              <a:rPr lang="en" sz="1100">
                <a:solidFill>
                  <a:schemeClr val="dk1"/>
                </a:solidFill>
              </a:rPr>
              <a:t>             2. the overall time taken to execute the process is much faster.</a:t>
            </a:r>
            <a:br>
              <a:rPr lang="en" sz="1100">
                <a:solidFill>
                  <a:schemeClr val="dk1"/>
                </a:solidFill>
              </a:rPr>
            </a:br>
            <a:r>
              <a:rPr lang="en" sz="1100">
                <a:solidFill>
                  <a:schemeClr val="dk1"/>
                </a:solidFill>
              </a:rPr>
              <a:t>             3. C and C++ for example.</a:t>
            </a:r>
            <a:br>
              <a:rPr lang="en" sz="1100">
                <a:solidFill>
                  <a:schemeClr val="dk1"/>
                </a:solidFill>
              </a:rPr>
            </a:br>
            <a:br>
              <a:rPr lang="en" sz="1100">
                <a:solidFill>
                  <a:schemeClr val="dk1"/>
                </a:solidFill>
              </a:rPr>
            </a:br>
            <a:r>
              <a:rPr lang="en" sz="1100">
                <a:solidFill>
                  <a:schemeClr val="dk1"/>
                </a:solidFill>
              </a:rPr>
              <a:t>- </a:t>
            </a:r>
            <a:r>
              <a:rPr b="1" lang="en" sz="1100">
                <a:solidFill>
                  <a:schemeClr val="dk1"/>
                </a:solidFill>
              </a:rPr>
              <a:t>Interpreter</a:t>
            </a:r>
            <a:r>
              <a:rPr lang="en" sz="1100">
                <a:solidFill>
                  <a:schemeClr val="dk1"/>
                </a:solidFill>
              </a:rPr>
              <a:t> : </a:t>
            </a:r>
            <a:br>
              <a:rPr lang="en" sz="1100">
                <a:solidFill>
                  <a:schemeClr val="dk1"/>
                </a:solidFill>
              </a:rPr>
            </a:br>
            <a:r>
              <a:rPr lang="en" sz="1100">
                <a:solidFill>
                  <a:schemeClr val="dk1"/>
                </a:solidFill>
              </a:rPr>
              <a:t>             1. translates just one statement of the program at a time into machine code</a:t>
            </a:r>
            <a:br>
              <a:rPr lang="en" sz="1100">
                <a:solidFill>
                  <a:schemeClr val="dk1"/>
                </a:solidFill>
              </a:rPr>
            </a:br>
            <a:r>
              <a:rPr lang="en" sz="1100">
                <a:solidFill>
                  <a:schemeClr val="dk1"/>
                </a:solidFill>
              </a:rPr>
              <a:t>             2. the overall time to execute the process is much slower</a:t>
            </a:r>
            <a:br>
              <a:rPr lang="en" sz="1100">
                <a:solidFill>
                  <a:schemeClr val="dk1"/>
                </a:solidFill>
              </a:rPr>
            </a:br>
            <a:r>
              <a:rPr lang="en" sz="1100">
                <a:solidFill>
                  <a:schemeClr val="dk1"/>
                </a:solidFill>
              </a:rPr>
              <a:t>             3. Python for example</a:t>
            </a:r>
            <a:endParaRPr sz="1100">
              <a:solidFill>
                <a:schemeClr val="dk1"/>
              </a:solidFill>
              <a:latin typeface="Verdana"/>
              <a:ea typeface="Verdana"/>
              <a:cs typeface="Verdana"/>
              <a:sym typeface="Verdana"/>
            </a:endParaRPr>
          </a:p>
        </p:txBody>
      </p:sp>
      <p:pic>
        <p:nvPicPr>
          <p:cNvPr descr="C:\Users\Mohamed El-Haddad\Desktop\images.png" id="210" name="Google Shape;210;p37"/>
          <p:cNvPicPr preferRelativeResize="0"/>
          <p:nvPr/>
        </p:nvPicPr>
        <p:blipFill rotWithShape="1">
          <a:blip r:embed="rId3">
            <a:alphaModFix/>
          </a:blip>
          <a:srcRect b="0" l="0" r="0" t="0"/>
          <a:stretch/>
        </p:blipFill>
        <p:spPr>
          <a:xfrm>
            <a:off x="5917125" y="3782250"/>
            <a:ext cx="2984897" cy="117234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7"/>
          <p:cNvSpPr txBox="1"/>
          <p:nvPr/>
        </p:nvSpPr>
        <p:spPr>
          <a:xfrm>
            <a:off x="561110" y="1034057"/>
            <a:ext cx="14202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1869A6"/>
                </a:solidFill>
                <a:latin typeface="Arial"/>
                <a:ea typeface="Arial"/>
                <a:cs typeface="Arial"/>
                <a:sym typeface="Arial"/>
              </a:rPr>
              <a:t>Control Flow</a:t>
            </a:r>
            <a:endParaRPr sz="1100"/>
          </a:p>
        </p:txBody>
      </p:sp>
      <p:sp>
        <p:nvSpPr>
          <p:cNvPr id="924" name="Google Shape;924;p127"/>
          <p:cNvSpPr txBox="1"/>
          <p:nvPr/>
        </p:nvSpPr>
        <p:spPr>
          <a:xfrm>
            <a:off x="1170710" y="1334139"/>
            <a:ext cx="2091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Nested If Statements</a:t>
            </a:r>
            <a:endParaRPr sz="1100"/>
          </a:p>
        </p:txBody>
      </p:sp>
      <p:sp>
        <p:nvSpPr>
          <p:cNvPr id="925" name="Google Shape;925;p127"/>
          <p:cNvSpPr txBox="1"/>
          <p:nvPr/>
        </p:nvSpPr>
        <p:spPr>
          <a:xfrm>
            <a:off x="1364672" y="1686906"/>
            <a:ext cx="64149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 If statements can be nested within other if statements to create complex conditions.</a:t>
            </a:r>
            <a:endParaRPr sz="11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28"/>
          <p:cNvSpPr txBox="1"/>
          <p:nvPr/>
        </p:nvSpPr>
        <p:spPr>
          <a:xfrm>
            <a:off x="1278071" y="1181750"/>
            <a:ext cx="1513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931" name="Google Shape;931;p128"/>
          <p:cNvSpPr txBox="1"/>
          <p:nvPr/>
        </p:nvSpPr>
        <p:spPr>
          <a:xfrm>
            <a:off x="547255" y="881656"/>
            <a:ext cx="22443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Nested If Statements</a:t>
            </a:r>
            <a:endParaRPr sz="1100"/>
          </a:p>
        </p:txBody>
      </p:sp>
      <p:sp>
        <p:nvSpPr>
          <p:cNvPr id="932" name="Google Shape;932;p128"/>
          <p:cNvSpPr txBox="1"/>
          <p:nvPr/>
        </p:nvSpPr>
        <p:spPr>
          <a:xfrm>
            <a:off x="1278080" y="1481821"/>
            <a:ext cx="24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Permission Check with Age</a:t>
            </a:r>
            <a:endParaRPr sz="1100"/>
          </a:p>
        </p:txBody>
      </p:sp>
      <p:sp>
        <p:nvSpPr>
          <p:cNvPr id="933" name="Google Shape;933;p128"/>
          <p:cNvSpPr txBox="1"/>
          <p:nvPr/>
        </p:nvSpPr>
        <p:spPr>
          <a:xfrm>
            <a:off x="1278080" y="3477511"/>
            <a:ext cx="50085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This code checks if age is less than 18 and then checks if has_permission is True. Since both conditions are met, it prints "You can enter with permission."</a:t>
            </a:r>
            <a:endParaRPr sz="1100"/>
          </a:p>
        </p:txBody>
      </p:sp>
      <p:pic>
        <p:nvPicPr>
          <p:cNvPr id="934" name="Google Shape;934;p128"/>
          <p:cNvPicPr preferRelativeResize="0"/>
          <p:nvPr/>
        </p:nvPicPr>
        <p:blipFill rotWithShape="1">
          <a:blip r:embed="rId3">
            <a:alphaModFix/>
          </a:blip>
          <a:srcRect b="0" l="0" r="0" t="0"/>
          <a:stretch/>
        </p:blipFill>
        <p:spPr>
          <a:xfrm>
            <a:off x="3557571" y="98695"/>
            <a:ext cx="5293275" cy="29172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9"/>
          <p:cNvSpPr txBox="1"/>
          <p:nvPr/>
        </p:nvSpPr>
        <p:spPr>
          <a:xfrm>
            <a:off x="1264226" y="1160957"/>
            <a:ext cx="963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940" name="Google Shape;940;p129"/>
          <p:cNvSpPr txBox="1"/>
          <p:nvPr/>
        </p:nvSpPr>
        <p:spPr>
          <a:xfrm>
            <a:off x="533400" y="860875"/>
            <a:ext cx="22443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Nested If Statements</a:t>
            </a:r>
            <a:endParaRPr sz="1100"/>
          </a:p>
        </p:txBody>
      </p:sp>
      <p:sp>
        <p:nvSpPr>
          <p:cNvPr id="941" name="Google Shape;941;p129"/>
          <p:cNvSpPr txBox="1"/>
          <p:nvPr/>
        </p:nvSpPr>
        <p:spPr>
          <a:xfrm>
            <a:off x="1264225" y="1461040"/>
            <a:ext cx="24696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Nested Condition for Shopping</a:t>
            </a:r>
            <a:endParaRPr sz="1100"/>
          </a:p>
        </p:txBody>
      </p:sp>
      <p:sp>
        <p:nvSpPr>
          <p:cNvPr id="942" name="Google Shape;942;p129"/>
          <p:cNvSpPr txBox="1"/>
          <p:nvPr/>
        </p:nvSpPr>
        <p:spPr>
          <a:xfrm>
            <a:off x="1264225" y="3456730"/>
            <a:ext cx="50085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This code first checks if has_discount is True and then checks if is_member is also True. Since is_member is False, it prints "You get a 10% discount."</a:t>
            </a:r>
            <a:endParaRPr sz="1100"/>
          </a:p>
        </p:txBody>
      </p:sp>
      <p:pic>
        <p:nvPicPr>
          <p:cNvPr id="943" name="Google Shape;943;p129"/>
          <p:cNvPicPr preferRelativeResize="0"/>
          <p:nvPr/>
        </p:nvPicPr>
        <p:blipFill rotWithShape="1">
          <a:blip r:embed="rId3">
            <a:alphaModFix/>
          </a:blip>
          <a:srcRect b="0" l="0" r="0" t="0"/>
          <a:stretch/>
        </p:blipFill>
        <p:spPr>
          <a:xfrm>
            <a:off x="3550950" y="325227"/>
            <a:ext cx="4476725" cy="26907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30"/>
          <p:cNvSpPr txBox="1"/>
          <p:nvPr/>
        </p:nvSpPr>
        <p:spPr>
          <a:xfrm>
            <a:off x="1298863" y="1167885"/>
            <a:ext cx="963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949" name="Google Shape;949;p130"/>
          <p:cNvSpPr txBox="1"/>
          <p:nvPr/>
        </p:nvSpPr>
        <p:spPr>
          <a:xfrm>
            <a:off x="568036" y="867803"/>
            <a:ext cx="22443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Nested If Statements</a:t>
            </a:r>
            <a:endParaRPr sz="1100"/>
          </a:p>
        </p:txBody>
      </p:sp>
      <p:sp>
        <p:nvSpPr>
          <p:cNvPr id="950" name="Google Shape;950;p130"/>
          <p:cNvSpPr txBox="1"/>
          <p:nvPr/>
        </p:nvSpPr>
        <p:spPr>
          <a:xfrm>
            <a:off x="1222661" y="1467968"/>
            <a:ext cx="3259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Nested Temperature and Time Check</a:t>
            </a:r>
            <a:endParaRPr sz="1100"/>
          </a:p>
        </p:txBody>
      </p:sp>
      <p:sp>
        <p:nvSpPr>
          <p:cNvPr id="951" name="Google Shape;951;p130"/>
          <p:cNvSpPr txBox="1"/>
          <p:nvPr/>
        </p:nvSpPr>
        <p:spPr>
          <a:xfrm>
            <a:off x="1298862" y="3463657"/>
            <a:ext cx="50085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This code checks if temperature is greater than 20 and then checks if it's morning. Since both conditions are true, it prints "It's warm and morning time."</a:t>
            </a:r>
            <a:endParaRPr sz="1100"/>
          </a:p>
        </p:txBody>
      </p:sp>
      <p:pic>
        <p:nvPicPr>
          <p:cNvPr id="952" name="Google Shape;952;p130"/>
          <p:cNvPicPr preferRelativeResize="0"/>
          <p:nvPr/>
        </p:nvPicPr>
        <p:blipFill rotWithShape="1">
          <a:blip r:embed="rId3">
            <a:alphaModFix/>
          </a:blip>
          <a:srcRect b="0" l="0" r="0" t="0"/>
          <a:stretch/>
        </p:blipFill>
        <p:spPr>
          <a:xfrm>
            <a:off x="4333482" y="653847"/>
            <a:ext cx="4397500" cy="25257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1"/>
          <p:cNvSpPr txBox="1"/>
          <p:nvPr/>
        </p:nvSpPr>
        <p:spPr>
          <a:xfrm>
            <a:off x="1291916" y="1244075"/>
            <a:ext cx="1738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958" name="Google Shape;958;p131"/>
          <p:cNvSpPr txBox="1"/>
          <p:nvPr/>
        </p:nvSpPr>
        <p:spPr>
          <a:xfrm>
            <a:off x="561110" y="944002"/>
            <a:ext cx="22443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Nested If Statements</a:t>
            </a:r>
            <a:endParaRPr sz="1100"/>
          </a:p>
        </p:txBody>
      </p:sp>
      <p:sp>
        <p:nvSpPr>
          <p:cNvPr id="959" name="Google Shape;959;p131"/>
          <p:cNvSpPr txBox="1"/>
          <p:nvPr/>
        </p:nvSpPr>
        <p:spPr>
          <a:xfrm>
            <a:off x="1291934" y="1544167"/>
            <a:ext cx="3259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Bank Account Balance Check</a:t>
            </a:r>
            <a:endParaRPr sz="1100"/>
          </a:p>
        </p:txBody>
      </p:sp>
      <p:sp>
        <p:nvSpPr>
          <p:cNvPr id="960" name="Google Shape;960;p131"/>
          <p:cNvSpPr txBox="1"/>
          <p:nvPr/>
        </p:nvSpPr>
        <p:spPr>
          <a:xfrm>
            <a:off x="1291935" y="3539857"/>
            <a:ext cx="50085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This code checks if the balance is sufficient for the withdraw_amount and then checks if the amount is positive. Since both conditions are true, it prints "Transaction successful."</a:t>
            </a:r>
            <a:endParaRPr sz="1100"/>
          </a:p>
        </p:txBody>
      </p:sp>
      <p:pic>
        <p:nvPicPr>
          <p:cNvPr id="961" name="Google Shape;961;p131"/>
          <p:cNvPicPr preferRelativeResize="0"/>
          <p:nvPr/>
        </p:nvPicPr>
        <p:blipFill rotWithShape="1">
          <a:blip r:embed="rId3">
            <a:alphaModFix/>
          </a:blip>
          <a:srcRect b="0" l="0" r="0" t="0"/>
          <a:stretch/>
        </p:blipFill>
        <p:spPr>
          <a:xfrm>
            <a:off x="3805218" y="214954"/>
            <a:ext cx="5008500" cy="277683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p132"/>
          <p:cNvPicPr preferRelativeResize="0"/>
          <p:nvPr/>
        </p:nvPicPr>
        <p:blipFill>
          <a:blip r:embed="rId3">
            <a:alphaModFix/>
          </a:blip>
          <a:stretch>
            <a:fillRect/>
          </a:stretch>
        </p:blipFill>
        <p:spPr>
          <a:xfrm>
            <a:off x="152400" y="802175"/>
            <a:ext cx="8839199" cy="333342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33"/>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972" name="Google Shape;972;p133"/>
          <p:cNvSpPr txBox="1"/>
          <p:nvPr/>
        </p:nvSpPr>
        <p:spPr>
          <a:xfrm>
            <a:off x="1551228" y="0"/>
            <a:ext cx="60234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Specifying Multiple Conditions</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73" name="Google Shape;973;p133"/>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74" name="Google Shape;974;p133"/>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5" name="Google Shape;975;p133"/>
          <p:cNvSpPr txBox="1"/>
          <p:nvPr/>
        </p:nvSpPr>
        <p:spPr>
          <a:xfrm>
            <a:off x="685800" y="914400"/>
            <a:ext cx="78486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How do you specify multiple conditions in a conditional statements?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134"/>
          <p:cNvPicPr preferRelativeResize="0"/>
          <p:nvPr/>
        </p:nvPicPr>
        <p:blipFill rotWithShape="1">
          <a:blip r:embed="rId3">
            <a:alphaModFix/>
          </a:blip>
          <a:srcRect b="0" l="0" r="0" t="0"/>
          <a:stretch/>
        </p:blipFill>
        <p:spPr>
          <a:xfrm>
            <a:off x="2057400" y="1270751"/>
            <a:ext cx="4447184" cy="1742575"/>
          </a:xfrm>
          <a:prstGeom prst="rect">
            <a:avLst/>
          </a:prstGeom>
          <a:noFill/>
          <a:ln>
            <a:noFill/>
          </a:ln>
        </p:spPr>
      </p:pic>
      <p:sp>
        <p:nvSpPr>
          <p:cNvPr id="981" name="Google Shape;981;p134"/>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982" name="Google Shape;982;p134"/>
          <p:cNvSpPr txBox="1"/>
          <p:nvPr/>
        </p:nvSpPr>
        <p:spPr>
          <a:xfrm>
            <a:off x="962316" y="0"/>
            <a:ext cx="72012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Specifying Multiple Conditions  - and</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83" name="Google Shape;983;p134"/>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84" name="Google Shape;984;p134"/>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5" name="Google Shape;985;p134"/>
          <p:cNvSpPr txBox="1"/>
          <p:nvPr/>
        </p:nvSpPr>
        <p:spPr>
          <a:xfrm>
            <a:off x="254900" y="646500"/>
            <a:ext cx="867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How do you specify multiple conditions in a conditional statements? </a:t>
            </a:r>
            <a:endParaRPr b="0" i="0" sz="1400" u="none" cap="none" strike="noStrike">
              <a:solidFill>
                <a:srgbClr val="000000"/>
              </a:solidFill>
              <a:latin typeface="Arial"/>
              <a:ea typeface="Arial"/>
              <a:cs typeface="Arial"/>
              <a:sym typeface="Arial"/>
            </a:endParaRPr>
          </a:p>
        </p:txBody>
      </p:sp>
      <p:sp>
        <p:nvSpPr>
          <p:cNvPr id="986" name="Google Shape;986;p134"/>
          <p:cNvSpPr txBox="1"/>
          <p:nvPr/>
        </p:nvSpPr>
        <p:spPr>
          <a:xfrm>
            <a:off x="914400" y="3943350"/>
            <a:ext cx="7772400" cy="369300"/>
          </a:xfrm>
          <a:prstGeom prst="rect">
            <a:avLst/>
          </a:prstGeom>
          <a:noFill/>
          <a:ln>
            <a:noFill/>
          </a:ln>
        </p:spPr>
        <p:txBody>
          <a:bodyPr anchorCtr="0" anchor="t" bIns="45700" lIns="91425" spcFirstLastPara="1" rIns="91425" wrap="square" tIns="45700">
            <a:spAutoFit/>
          </a:bodyPr>
          <a:lstStyle/>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7" name="Google Shape;987;p134"/>
          <p:cNvSpPr/>
          <p:nvPr/>
        </p:nvSpPr>
        <p:spPr>
          <a:xfrm rot="-5400000">
            <a:off x="2695500" y="2638350"/>
            <a:ext cx="171600" cy="838200"/>
          </a:xfrm>
          <a:prstGeom prst="lef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8" name="Google Shape;988;p134"/>
          <p:cNvSpPr/>
          <p:nvPr/>
        </p:nvSpPr>
        <p:spPr>
          <a:xfrm rot="-5400000">
            <a:off x="4600500" y="2638350"/>
            <a:ext cx="171600" cy="838200"/>
          </a:xfrm>
          <a:prstGeom prst="lef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9" name="Google Shape;989;p134"/>
          <p:cNvSpPr txBox="1"/>
          <p:nvPr/>
        </p:nvSpPr>
        <p:spPr>
          <a:xfrm>
            <a:off x="2057400" y="3257550"/>
            <a:ext cx="144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Condition 1</a:t>
            </a:r>
            <a:endParaRPr b="0" i="0" sz="1400" u="none" cap="none" strike="noStrike">
              <a:solidFill>
                <a:srgbClr val="000000"/>
              </a:solidFill>
              <a:latin typeface="Arial"/>
              <a:ea typeface="Arial"/>
              <a:cs typeface="Arial"/>
              <a:sym typeface="Arial"/>
            </a:endParaRPr>
          </a:p>
        </p:txBody>
      </p:sp>
      <p:sp>
        <p:nvSpPr>
          <p:cNvPr id="990" name="Google Shape;990;p134"/>
          <p:cNvSpPr txBox="1"/>
          <p:nvPr/>
        </p:nvSpPr>
        <p:spPr>
          <a:xfrm>
            <a:off x="4038600" y="3257550"/>
            <a:ext cx="144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Condition 2</a:t>
            </a:r>
            <a:endParaRPr b="0" i="0" sz="1400" u="none" cap="none" strike="noStrike">
              <a:solidFill>
                <a:srgbClr val="000000"/>
              </a:solidFill>
              <a:latin typeface="Arial"/>
              <a:ea typeface="Arial"/>
              <a:cs typeface="Arial"/>
              <a:sym typeface="Arial"/>
            </a:endParaRPr>
          </a:p>
        </p:txBody>
      </p:sp>
      <p:cxnSp>
        <p:nvCxnSpPr>
          <p:cNvPr id="991" name="Google Shape;991;p134"/>
          <p:cNvCxnSpPr/>
          <p:nvPr/>
        </p:nvCxnSpPr>
        <p:spPr>
          <a:xfrm>
            <a:off x="2209800" y="2857500"/>
            <a:ext cx="4038600"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50"/>
              </a:srgbClr>
            </a:outerShdw>
          </a:effectLst>
        </p:spPr>
      </p:cxnSp>
      <p:sp>
        <p:nvSpPr>
          <p:cNvPr id="992" name="Google Shape;992;p134"/>
          <p:cNvSpPr txBox="1"/>
          <p:nvPr/>
        </p:nvSpPr>
        <p:spPr>
          <a:xfrm>
            <a:off x="2926675" y="3714600"/>
            <a:ext cx="32766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Conditional statements w/ “and”</a:t>
            </a:r>
            <a:endParaRPr b="0" i="0" sz="1400" u="none" cap="none" strike="noStrike">
              <a:solidFill>
                <a:srgbClr val="000000"/>
              </a:solidFill>
              <a:latin typeface="Arial"/>
              <a:ea typeface="Arial"/>
              <a:cs typeface="Arial"/>
              <a:sym typeface="Arial"/>
            </a:endParaRPr>
          </a:p>
        </p:txBody>
      </p:sp>
      <p:cxnSp>
        <p:nvCxnSpPr>
          <p:cNvPr id="993" name="Google Shape;993;p134"/>
          <p:cNvCxnSpPr/>
          <p:nvPr/>
        </p:nvCxnSpPr>
        <p:spPr>
          <a:xfrm rot="10800000">
            <a:off x="3754975" y="2790750"/>
            <a:ext cx="238500" cy="8667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135"/>
          <p:cNvPicPr preferRelativeResize="0"/>
          <p:nvPr/>
        </p:nvPicPr>
        <p:blipFill rotWithShape="1">
          <a:blip r:embed="rId3">
            <a:alphaModFix/>
          </a:blip>
          <a:srcRect b="0" l="0" r="0" t="0"/>
          <a:stretch/>
        </p:blipFill>
        <p:spPr>
          <a:xfrm>
            <a:off x="2110925" y="1464939"/>
            <a:ext cx="4236350" cy="1659962"/>
          </a:xfrm>
          <a:prstGeom prst="rect">
            <a:avLst/>
          </a:prstGeom>
          <a:noFill/>
          <a:ln>
            <a:noFill/>
          </a:ln>
        </p:spPr>
      </p:pic>
      <p:sp>
        <p:nvSpPr>
          <p:cNvPr id="999" name="Google Shape;999;p135"/>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00" name="Google Shape;1000;p135"/>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01" name="Google Shape;1001;p135"/>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2" name="Google Shape;1002;p135"/>
          <p:cNvSpPr txBox="1"/>
          <p:nvPr/>
        </p:nvSpPr>
        <p:spPr>
          <a:xfrm>
            <a:off x="685800" y="914400"/>
            <a:ext cx="78486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How do you specify multiple conditions in a conditional statements? </a:t>
            </a:r>
            <a:endParaRPr b="0" i="0" sz="1400" u="none" cap="none" strike="noStrike">
              <a:solidFill>
                <a:srgbClr val="000000"/>
              </a:solidFill>
              <a:latin typeface="Arial"/>
              <a:ea typeface="Arial"/>
              <a:cs typeface="Arial"/>
              <a:sym typeface="Arial"/>
            </a:endParaRPr>
          </a:p>
        </p:txBody>
      </p:sp>
      <p:sp>
        <p:nvSpPr>
          <p:cNvPr id="1003" name="Google Shape;1003;p135"/>
          <p:cNvSpPr txBox="1"/>
          <p:nvPr/>
        </p:nvSpPr>
        <p:spPr>
          <a:xfrm>
            <a:off x="914400" y="3943350"/>
            <a:ext cx="7772400" cy="369300"/>
          </a:xfrm>
          <a:prstGeom prst="rect">
            <a:avLst/>
          </a:prstGeom>
          <a:noFill/>
          <a:ln>
            <a:noFill/>
          </a:ln>
        </p:spPr>
        <p:txBody>
          <a:bodyPr anchorCtr="0" anchor="t" bIns="45700" lIns="91425" spcFirstLastPara="1" rIns="91425" wrap="square" tIns="45700">
            <a:spAutoFit/>
          </a:bodyPr>
          <a:lstStyle/>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4" name="Google Shape;1004;p135"/>
          <p:cNvSpPr/>
          <p:nvPr/>
        </p:nvSpPr>
        <p:spPr>
          <a:xfrm rot="-5400000">
            <a:off x="2695500" y="2638350"/>
            <a:ext cx="171600" cy="838200"/>
          </a:xfrm>
          <a:prstGeom prst="lef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5" name="Google Shape;1005;p135"/>
          <p:cNvSpPr/>
          <p:nvPr/>
        </p:nvSpPr>
        <p:spPr>
          <a:xfrm rot="-5400000">
            <a:off x="4600500" y="2638350"/>
            <a:ext cx="171600" cy="838200"/>
          </a:xfrm>
          <a:prstGeom prst="lef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6" name="Google Shape;1006;p135"/>
          <p:cNvSpPr txBox="1"/>
          <p:nvPr/>
        </p:nvSpPr>
        <p:spPr>
          <a:xfrm>
            <a:off x="2057400" y="3257550"/>
            <a:ext cx="144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Condition 1</a:t>
            </a:r>
            <a:endParaRPr b="0" i="0" sz="1400" u="none" cap="none" strike="noStrike">
              <a:solidFill>
                <a:srgbClr val="000000"/>
              </a:solidFill>
              <a:latin typeface="Arial"/>
              <a:ea typeface="Arial"/>
              <a:cs typeface="Arial"/>
              <a:sym typeface="Arial"/>
            </a:endParaRPr>
          </a:p>
        </p:txBody>
      </p:sp>
      <p:sp>
        <p:nvSpPr>
          <p:cNvPr id="1007" name="Google Shape;1007;p135"/>
          <p:cNvSpPr txBox="1"/>
          <p:nvPr/>
        </p:nvSpPr>
        <p:spPr>
          <a:xfrm>
            <a:off x="4038600" y="3257550"/>
            <a:ext cx="144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Condition 2</a:t>
            </a:r>
            <a:endParaRPr b="0" i="0" sz="1400" u="none" cap="none" strike="noStrike">
              <a:solidFill>
                <a:srgbClr val="000000"/>
              </a:solidFill>
              <a:latin typeface="Arial"/>
              <a:ea typeface="Arial"/>
              <a:cs typeface="Arial"/>
              <a:sym typeface="Arial"/>
            </a:endParaRPr>
          </a:p>
        </p:txBody>
      </p:sp>
      <p:cxnSp>
        <p:nvCxnSpPr>
          <p:cNvPr id="1008" name="Google Shape;1008;p135"/>
          <p:cNvCxnSpPr/>
          <p:nvPr/>
        </p:nvCxnSpPr>
        <p:spPr>
          <a:xfrm>
            <a:off x="2209800" y="2857500"/>
            <a:ext cx="4038600"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50"/>
              </a:srgbClr>
            </a:outerShdw>
          </a:effectLst>
        </p:spPr>
      </p:cxnSp>
      <p:sp>
        <p:nvSpPr>
          <p:cNvPr id="1009" name="Google Shape;1009;p135"/>
          <p:cNvSpPr txBox="1"/>
          <p:nvPr/>
        </p:nvSpPr>
        <p:spPr>
          <a:xfrm>
            <a:off x="1828800" y="3829050"/>
            <a:ext cx="64770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AND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All conditions must evaluate to True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Can have arbitrary number of conditions </a:t>
            </a:r>
            <a:endParaRPr b="0" i="0" sz="1400" u="none" cap="none" strike="noStrike">
              <a:solidFill>
                <a:srgbClr val="000000"/>
              </a:solidFill>
              <a:latin typeface="Arial"/>
              <a:ea typeface="Arial"/>
              <a:cs typeface="Arial"/>
              <a:sym typeface="Arial"/>
            </a:endParaRPr>
          </a:p>
        </p:txBody>
      </p:sp>
      <p:sp>
        <p:nvSpPr>
          <p:cNvPr id="1010" name="Google Shape;1010;p135"/>
          <p:cNvSpPr txBox="1"/>
          <p:nvPr/>
        </p:nvSpPr>
        <p:spPr>
          <a:xfrm>
            <a:off x="962316" y="0"/>
            <a:ext cx="72012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Specifying Multiple Conditions  - and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36"/>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16" name="Google Shape;1016;p136"/>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17" name="Google Shape;1017;p136"/>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8" name="Google Shape;1018;p136"/>
          <p:cNvSpPr txBox="1"/>
          <p:nvPr/>
        </p:nvSpPr>
        <p:spPr>
          <a:xfrm>
            <a:off x="685800" y="914400"/>
            <a:ext cx="78486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How do you specify multiple conditions in a conditional statements? </a:t>
            </a:r>
            <a:endParaRPr b="0" i="0" sz="1400" u="none" cap="none" strike="noStrike">
              <a:solidFill>
                <a:srgbClr val="000000"/>
              </a:solidFill>
              <a:latin typeface="Arial"/>
              <a:ea typeface="Arial"/>
              <a:cs typeface="Arial"/>
              <a:sym typeface="Arial"/>
            </a:endParaRPr>
          </a:p>
        </p:txBody>
      </p:sp>
      <p:pic>
        <p:nvPicPr>
          <p:cNvPr id="1019" name="Google Shape;1019;p136"/>
          <p:cNvPicPr preferRelativeResize="0"/>
          <p:nvPr/>
        </p:nvPicPr>
        <p:blipFill rotWithShape="1">
          <a:blip r:embed="rId3">
            <a:alphaModFix/>
          </a:blip>
          <a:srcRect b="0" l="0" r="0" t="0"/>
          <a:stretch/>
        </p:blipFill>
        <p:spPr>
          <a:xfrm>
            <a:off x="1447800" y="1657350"/>
            <a:ext cx="4286250" cy="2953737"/>
          </a:xfrm>
          <a:prstGeom prst="rect">
            <a:avLst/>
          </a:prstGeom>
          <a:noFill/>
          <a:ln>
            <a:noFill/>
          </a:ln>
        </p:spPr>
      </p:pic>
      <p:sp>
        <p:nvSpPr>
          <p:cNvPr id="1020" name="Google Shape;1020;p136"/>
          <p:cNvSpPr txBox="1"/>
          <p:nvPr/>
        </p:nvSpPr>
        <p:spPr>
          <a:xfrm>
            <a:off x="962316" y="0"/>
            <a:ext cx="72012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Specifying Multiple Conditions  - and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8"/>
          <p:cNvPicPr preferRelativeResize="0"/>
          <p:nvPr/>
        </p:nvPicPr>
        <p:blipFill>
          <a:blip r:embed="rId3">
            <a:alphaModFix/>
          </a:blip>
          <a:stretch>
            <a:fillRect/>
          </a:stretch>
        </p:blipFill>
        <p:spPr>
          <a:xfrm>
            <a:off x="240663" y="1266400"/>
            <a:ext cx="5876044" cy="2412787"/>
          </a:xfrm>
          <a:prstGeom prst="rect">
            <a:avLst/>
          </a:prstGeom>
          <a:noFill/>
          <a:ln>
            <a:noFill/>
          </a:ln>
        </p:spPr>
      </p:pic>
      <p:sp>
        <p:nvSpPr>
          <p:cNvPr id="216" name="Google Shape;216;p38"/>
          <p:cNvSpPr/>
          <p:nvPr/>
        </p:nvSpPr>
        <p:spPr>
          <a:xfrm>
            <a:off x="240675" y="299700"/>
            <a:ext cx="6078900" cy="745500"/>
          </a:xfrm>
          <a:custGeom>
            <a:rect b="b" l="l" r="r" t="t"/>
            <a:pathLst>
              <a:path extrusionOk="0" h="120000" w="120000">
                <a:moveTo>
                  <a:pt x="0" y="0"/>
                </a:moveTo>
                <a:lnTo>
                  <a:pt x="120000" y="0"/>
                </a:lnTo>
                <a:lnTo>
                  <a:pt x="120000" y="120000"/>
                </a:lnTo>
                <a:lnTo>
                  <a:pt x="0" y="120000"/>
                </a:lnTo>
                <a:lnTo>
                  <a:pt x="0" y="0"/>
                </a:lnTo>
                <a:close/>
              </a:path>
            </a:pathLst>
          </a:custGeom>
          <a:noFill/>
          <a:ln>
            <a:noFill/>
          </a:ln>
        </p:spPr>
        <p:txBody>
          <a:bodyPr anchorCtr="0" anchor="ctr" bIns="35100" lIns="67500" spcFirstLastPara="1" rIns="67500" wrap="square" tIns="35100">
            <a:noAutofit/>
          </a:bodyPr>
          <a:lstStyle/>
          <a:p>
            <a:pPr indent="0" lvl="0" marL="0" rtl="0" algn="l">
              <a:spcBef>
                <a:spcPts val="0"/>
              </a:spcBef>
              <a:spcAft>
                <a:spcPts val="0"/>
              </a:spcAft>
              <a:buNone/>
            </a:pPr>
            <a:r>
              <a:rPr b="1" lang="en" sz="2400">
                <a:solidFill>
                  <a:schemeClr val="dk1"/>
                </a:solidFill>
                <a:latin typeface="Cambria"/>
                <a:ea typeface="Cambria"/>
                <a:cs typeface="Cambria"/>
                <a:sym typeface="Cambria"/>
              </a:rPr>
              <a:t>What is python ?</a:t>
            </a:r>
            <a:endParaRPr b="1" sz="2400">
              <a:solidFill>
                <a:schemeClr val="dk1"/>
              </a:solidFill>
              <a:latin typeface="Cambria"/>
              <a:ea typeface="Cambria"/>
              <a:cs typeface="Cambria"/>
              <a:sym typeface="Cambria"/>
            </a:endParaRPr>
          </a:p>
        </p:txBody>
      </p:sp>
      <p:sp>
        <p:nvSpPr>
          <p:cNvPr id="217" name="Google Shape;217;p38"/>
          <p:cNvSpPr txBox="1"/>
          <p:nvPr/>
        </p:nvSpPr>
        <p:spPr>
          <a:xfrm>
            <a:off x="2941913" y="3787594"/>
            <a:ext cx="3940500" cy="745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2100">
                <a:solidFill>
                  <a:schemeClr val="dk1"/>
                </a:solidFill>
              </a:rPr>
              <a:t>for(i=0; i&gt;10;i++){</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rPr lang="en" sz="2100">
                <a:solidFill>
                  <a:schemeClr val="dk1"/>
                </a:solidFill>
              </a:rPr>
              <a:t>}</a:t>
            </a:r>
            <a:endParaRPr sz="2100">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p137"/>
          <p:cNvPicPr preferRelativeResize="0"/>
          <p:nvPr/>
        </p:nvPicPr>
        <p:blipFill rotWithShape="1">
          <a:blip r:embed="rId3">
            <a:alphaModFix/>
          </a:blip>
          <a:srcRect b="0" l="0" r="0" t="0"/>
          <a:stretch/>
        </p:blipFill>
        <p:spPr>
          <a:xfrm>
            <a:off x="2175600" y="1614645"/>
            <a:ext cx="4038600" cy="1275356"/>
          </a:xfrm>
          <a:prstGeom prst="rect">
            <a:avLst/>
          </a:prstGeom>
          <a:noFill/>
          <a:ln>
            <a:noFill/>
          </a:ln>
        </p:spPr>
      </p:pic>
      <p:sp>
        <p:nvSpPr>
          <p:cNvPr id="1026" name="Google Shape;1026;p137"/>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027" name="Google Shape;1027;p137"/>
          <p:cNvSpPr txBox="1"/>
          <p:nvPr/>
        </p:nvSpPr>
        <p:spPr>
          <a:xfrm>
            <a:off x="1117858" y="0"/>
            <a:ext cx="68901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Specifying Multiple Conditions  - or</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28" name="Google Shape;1028;p137"/>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29" name="Google Shape;1029;p137"/>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0" name="Google Shape;1030;p137"/>
          <p:cNvSpPr txBox="1"/>
          <p:nvPr/>
        </p:nvSpPr>
        <p:spPr>
          <a:xfrm>
            <a:off x="685800" y="914400"/>
            <a:ext cx="78486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How do you specify multiple conditions in a conditional statements? </a:t>
            </a:r>
            <a:endParaRPr b="0" i="0" sz="1400" u="none" cap="none" strike="noStrike">
              <a:solidFill>
                <a:srgbClr val="000000"/>
              </a:solidFill>
              <a:latin typeface="Arial"/>
              <a:ea typeface="Arial"/>
              <a:cs typeface="Arial"/>
              <a:sym typeface="Arial"/>
            </a:endParaRPr>
          </a:p>
        </p:txBody>
      </p:sp>
      <p:sp>
        <p:nvSpPr>
          <p:cNvPr id="1031" name="Google Shape;1031;p137"/>
          <p:cNvSpPr txBox="1"/>
          <p:nvPr/>
        </p:nvSpPr>
        <p:spPr>
          <a:xfrm>
            <a:off x="914400" y="3943350"/>
            <a:ext cx="7772400" cy="369300"/>
          </a:xfrm>
          <a:prstGeom prst="rect">
            <a:avLst/>
          </a:prstGeom>
          <a:noFill/>
          <a:ln>
            <a:noFill/>
          </a:ln>
        </p:spPr>
        <p:txBody>
          <a:bodyPr anchorCtr="0" anchor="t" bIns="45700" lIns="91425" spcFirstLastPara="1" rIns="91425" wrap="square" tIns="45700">
            <a:spAutoFit/>
          </a:bodyPr>
          <a:lstStyle/>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2" name="Google Shape;1032;p137"/>
          <p:cNvSpPr/>
          <p:nvPr/>
        </p:nvSpPr>
        <p:spPr>
          <a:xfrm rot="-5400000">
            <a:off x="3086100" y="2095500"/>
            <a:ext cx="228600" cy="1524000"/>
          </a:xfrm>
          <a:prstGeom prst="lef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3" name="Google Shape;1033;p137"/>
          <p:cNvSpPr/>
          <p:nvPr/>
        </p:nvSpPr>
        <p:spPr>
          <a:xfrm rot="-5400000">
            <a:off x="5324400" y="2219250"/>
            <a:ext cx="171600" cy="1524000"/>
          </a:xfrm>
          <a:prstGeom prst="lef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4" name="Google Shape;1034;p137"/>
          <p:cNvSpPr txBox="1"/>
          <p:nvPr/>
        </p:nvSpPr>
        <p:spPr>
          <a:xfrm>
            <a:off x="2514600" y="3028950"/>
            <a:ext cx="144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Condition 1</a:t>
            </a:r>
            <a:endParaRPr b="0" i="0" sz="1400" u="none" cap="none" strike="noStrike">
              <a:solidFill>
                <a:srgbClr val="000000"/>
              </a:solidFill>
              <a:latin typeface="Arial"/>
              <a:ea typeface="Arial"/>
              <a:cs typeface="Arial"/>
              <a:sym typeface="Arial"/>
            </a:endParaRPr>
          </a:p>
        </p:txBody>
      </p:sp>
      <p:sp>
        <p:nvSpPr>
          <p:cNvPr id="1035" name="Google Shape;1035;p137"/>
          <p:cNvSpPr txBox="1"/>
          <p:nvPr/>
        </p:nvSpPr>
        <p:spPr>
          <a:xfrm>
            <a:off x="4724400" y="3181350"/>
            <a:ext cx="144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Condition 2</a:t>
            </a:r>
            <a:endParaRPr b="0" i="0" sz="1400" u="none" cap="none" strike="noStrike">
              <a:solidFill>
                <a:srgbClr val="000000"/>
              </a:solidFill>
              <a:latin typeface="Arial"/>
              <a:ea typeface="Arial"/>
              <a:cs typeface="Arial"/>
              <a:sym typeface="Arial"/>
            </a:endParaRPr>
          </a:p>
        </p:txBody>
      </p:sp>
      <p:cxnSp>
        <p:nvCxnSpPr>
          <p:cNvPr id="1036" name="Google Shape;1036;p137"/>
          <p:cNvCxnSpPr/>
          <p:nvPr/>
        </p:nvCxnSpPr>
        <p:spPr>
          <a:xfrm>
            <a:off x="2209800" y="2857500"/>
            <a:ext cx="4038600"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50"/>
              </a:srgbClr>
            </a:outerShdw>
          </a:effectLst>
        </p:spPr>
      </p:cxnSp>
      <p:sp>
        <p:nvSpPr>
          <p:cNvPr id="1037" name="Google Shape;1037;p137"/>
          <p:cNvSpPr txBox="1"/>
          <p:nvPr/>
        </p:nvSpPr>
        <p:spPr>
          <a:xfrm>
            <a:off x="3110544" y="3620975"/>
            <a:ext cx="32766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Conditional statements w/ “or”</a:t>
            </a:r>
            <a:endParaRPr b="0" i="0" sz="1400" u="none" cap="none" strike="noStrike">
              <a:solidFill>
                <a:srgbClr val="000000"/>
              </a:solidFill>
              <a:latin typeface="Arial"/>
              <a:ea typeface="Arial"/>
              <a:cs typeface="Arial"/>
              <a:sym typeface="Arial"/>
            </a:endParaRPr>
          </a:p>
        </p:txBody>
      </p:sp>
      <p:cxnSp>
        <p:nvCxnSpPr>
          <p:cNvPr id="1038" name="Google Shape;1038;p137"/>
          <p:cNvCxnSpPr/>
          <p:nvPr/>
        </p:nvCxnSpPr>
        <p:spPr>
          <a:xfrm rot="10800000">
            <a:off x="4302125" y="2763275"/>
            <a:ext cx="308400" cy="8577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p138"/>
          <p:cNvPicPr preferRelativeResize="0"/>
          <p:nvPr/>
        </p:nvPicPr>
        <p:blipFill rotWithShape="1">
          <a:blip r:embed="rId3">
            <a:alphaModFix/>
          </a:blip>
          <a:srcRect b="0" l="0" r="0" t="0"/>
          <a:stretch/>
        </p:blipFill>
        <p:spPr>
          <a:xfrm>
            <a:off x="1981200" y="1572152"/>
            <a:ext cx="4241718" cy="1339500"/>
          </a:xfrm>
          <a:prstGeom prst="rect">
            <a:avLst/>
          </a:prstGeom>
          <a:noFill/>
          <a:ln>
            <a:noFill/>
          </a:ln>
        </p:spPr>
      </p:pic>
      <p:sp>
        <p:nvSpPr>
          <p:cNvPr id="1044" name="Google Shape;1044;p138"/>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045" name="Google Shape;1045;p138"/>
          <p:cNvSpPr txBox="1"/>
          <p:nvPr/>
        </p:nvSpPr>
        <p:spPr>
          <a:xfrm>
            <a:off x="1117858" y="0"/>
            <a:ext cx="68901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Specifying Multiple Conditions  - or</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46" name="Google Shape;1046;p138"/>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47" name="Google Shape;1047;p138"/>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8" name="Google Shape;1048;p138"/>
          <p:cNvSpPr txBox="1"/>
          <p:nvPr/>
        </p:nvSpPr>
        <p:spPr>
          <a:xfrm>
            <a:off x="685800" y="914400"/>
            <a:ext cx="8308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How do you specify multiple conditions in a conditional statements? </a:t>
            </a:r>
            <a:endParaRPr b="0" i="0" sz="1400" u="none" cap="none" strike="noStrike">
              <a:solidFill>
                <a:srgbClr val="000000"/>
              </a:solidFill>
              <a:latin typeface="Arial"/>
              <a:ea typeface="Arial"/>
              <a:cs typeface="Arial"/>
              <a:sym typeface="Arial"/>
            </a:endParaRPr>
          </a:p>
        </p:txBody>
      </p:sp>
      <p:sp>
        <p:nvSpPr>
          <p:cNvPr id="1049" name="Google Shape;1049;p138"/>
          <p:cNvSpPr txBox="1"/>
          <p:nvPr/>
        </p:nvSpPr>
        <p:spPr>
          <a:xfrm>
            <a:off x="914400" y="3943350"/>
            <a:ext cx="7772400" cy="369300"/>
          </a:xfrm>
          <a:prstGeom prst="rect">
            <a:avLst/>
          </a:prstGeom>
          <a:noFill/>
          <a:ln>
            <a:noFill/>
          </a:ln>
        </p:spPr>
        <p:txBody>
          <a:bodyPr anchorCtr="0" anchor="t" bIns="45700" lIns="91425" spcFirstLastPara="1" rIns="91425" wrap="square" tIns="45700">
            <a:spAutoFit/>
          </a:bodyPr>
          <a:lstStyle/>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0" name="Google Shape;1050;p138"/>
          <p:cNvSpPr/>
          <p:nvPr/>
        </p:nvSpPr>
        <p:spPr>
          <a:xfrm rot="-5400000">
            <a:off x="3009900" y="2324100"/>
            <a:ext cx="228600" cy="1524000"/>
          </a:xfrm>
          <a:prstGeom prst="lef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1" name="Google Shape;1051;p138"/>
          <p:cNvSpPr/>
          <p:nvPr/>
        </p:nvSpPr>
        <p:spPr>
          <a:xfrm rot="-5400000">
            <a:off x="5476800" y="2295450"/>
            <a:ext cx="171600" cy="1524000"/>
          </a:xfrm>
          <a:prstGeom prst="leftBracket">
            <a:avLst>
              <a:gd fmla="val 8333" name="adj"/>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2" name="Google Shape;1052;p138"/>
          <p:cNvSpPr txBox="1"/>
          <p:nvPr/>
        </p:nvSpPr>
        <p:spPr>
          <a:xfrm>
            <a:off x="2438400" y="3257550"/>
            <a:ext cx="144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Condition 1</a:t>
            </a:r>
            <a:endParaRPr b="0" i="0" sz="1400" u="none" cap="none" strike="noStrike">
              <a:solidFill>
                <a:srgbClr val="000000"/>
              </a:solidFill>
              <a:latin typeface="Arial"/>
              <a:ea typeface="Arial"/>
              <a:cs typeface="Arial"/>
              <a:sym typeface="Arial"/>
            </a:endParaRPr>
          </a:p>
        </p:txBody>
      </p:sp>
      <p:sp>
        <p:nvSpPr>
          <p:cNvPr id="1053" name="Google Shape;1053;p138"/>
          <p:cNvSpPr txBox="1"/>
          <p:nvPr/>
        </p:nvSpPr>
        <p:spPr>
          <a:xfrm>
            <a:off x="4876800" y="3257550"/>
            <a:ext cx="144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Condition 2</a:t>
            </a:r>
            <a:endParaRPr b="0" i="0" sz="1400" u="none" cap="none" strike="noStrike">
              <a:solidFill>
                <a:srgbClr val="000000"/>
              </a:solidFill>
              <a:latin typeface="Arial"/>
              <a:ea typeface="Arial"/>
              <a:cs typeface="Arial"/>
              <a:sym typeface="Arial"/>
            </a:endParaRPr>
          </a:p>
        </p:txBody>
      </p:sp>
      <p:cxnSp>
        <p:nvCxnSpPr>
          <p:cNvPr id="1054" name="Google Shape;1054;p138"/>
          <p:cNvCxnSpPr/>
          <p:nvPr/>
        </p:nvCxnSpPr>
        <p:spPr>
          <a:xfrm>
            <a:off x="2209800" y="2857500"/>
            <a:ext cx="4038600"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50"/>
              </a:srgbClr>
            </a:outerShdw>
          </a:effectLst>
        </p:spPr>
      </p:cxnSp>
      <p:sp>
        <p:nvSpPr>
          <p:cNvPr id="1055" name="Google Shape;1055;p138"/>
          <p:cNvSpPr txBox="1"/>
          <p:nvPr/>
        </p:nvSpPr>
        <p:spPr>
          <a:xfrm>
            <a:off x="1828800" y="3829050"/>
            <a:ext cx="64770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OR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At least one condition must evaluate to True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Can have arbitrary number of conditions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39"/>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061" name="Google Shape;1061;p139"/>
          <p:cNvSpPr txBox="1"/>
          <p:nvPr/>
        </p:nvSpPr>
        <p:spPr>
          <a:xfrm>
            <a:off x="1551232" y="0"/>
            <a:ext cx="60234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Specifying Multiple Conditions </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62" name="Google Shape;1062;p139"/>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63" name="Google Shape;1063;p139"/>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4" name="Google Shape;1064;p139"/>
          <p:cNvSpPr txBox="1"/>
          <p:nvPr/>
        </p:nvSpPr>
        <p:spPr>
          <a:xfrm>
            <a:off x="685800" y="914400"/>
            <a:ext cx="78486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How do you specify multiple conditions in a conditional statements? </a:t>
            </a:r>
            <a:endParaRPr b="0" i="0" sz="1400" u="none" cap="none" strike="noStrike">
              <a:solidFill>
                <a:srgbClr val="000000"/>
              </a:solidFill>
              <a:latin typeface="Arial"/>
              <a:ea typeface="Arial"/>
              <a:cs typeface="Arial"/>
              <a:sym typeface="Arial"/>
            </a:endParaRPr>
          </a:p>
        </p:txBody>
      </p:sp>
      <p:pic>
        <p:nvPicPr>
          <p:cNvPr id="1065" name="Google Shape;1065;p139"/>
          <p:cNvPicPr preferRelativeResize="0"/>
          <p:nvPr/>
        </p:nvPicPr>
        <p:blipFill rotWithShape="1">
          <a:blip r:embed="rId3">
            <a:alphaModFix/>
          </a:blip>
          <a:srcRect b="0" l="0" r="0" t="0"/>
          <a:stretch/>
        </p:blipFill>
        <p:spPr>
          <a:xfrm>
            <a:off x="1295400" y="1714500"/>
            <a:ext cx="4972050" cy="326370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40"/>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071" name="Google Shape;1071;p140"/>
          <p:cNvSpPr txBox="1"/>
          <p:nvPr/>
        </p:nvSpPr>
        <p:spPr>
          <a:xfrm>
            <a:off x="3544514" y="0"/>
            <a:ext cx="2036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72" name="Google Shape;1072;p140"/>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73" name="Google Shape;1073;p140"/>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4" name="Google Shape;1074;p140"/>
          <p:cNvSpPr txBox="1"/>
          <p:nvPr/>
        </p:nvSpPr>
        <p:spPr>
          <a:xfrm>
            <a:off x="1295400" y="742950"/>
            <a:ext cx="6781800" cy="415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Use cases of for loops: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Iterate over the elements of a list or string</a:t>
            </a:r>
            <a:endParaRPr b="0" i="0" sz="1400" u="none" cap="none" strike="noStrike">
              <a:solidFill>
                <a:srgbClr val="000000"/>
              </a:solidFill>
              <a:latin typeface="Arial"/>
              <a:ea typeface="Arial"/>
              <a:cs typeface="Arial"/>
              <a:sym typeface="Arial"/>
            </a:endParaRPr>
          </a:p>
          <a:p>
            <a:pPr indent="-190500" lvl="1" marL="8001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1" marL="8001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For each element, perform some sort of operation  - count or sum</a:t>
            </a:r>
            <a:endParaRPr b="0" i="0" sz="1400" u="none" cap="none" strike="noStrike">
              <a:solidFill>
                <a:srgbClr val="000000"/>
              </a:solidFill>
              <a:latin typeface="Arial"/>
              <a:ea typeface="Arial"/>
              <a:cs typeface="Arial"/>
              <a:sym typeface="Arial"/>
            </a:endParaRPr>
          </a:p>
          <a:p>
            <a:pPr indent="-190500" lvl="1" marL="8001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Perform some action a specified number of times</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1" marL="8001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Deal out 5 cards</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Have a student go through all 100 lockers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41"/>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080" name="Google Shape;1080;p141"/>
          <p:cNvSpPr txBox="1"/>
          <p:nvPr/>
        </p:nvSpPr>
        <p:spPr>
          <a:xfrm>
            <a:off x="2842550" y="0"/>
            <a:ext cx="3440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List</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81" name="Google Shape;1081;p141"/>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82" name="Google Shape;1082;p141"/>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83" name="Google Shape;1083;p141"/>
          <p:cNvPicPr preferRelativeResize="0"/>
          <p:nvPr/>
        </p:nvPicPr>
        <p:blipFill rotWithShape="1">
          <a:blip r:embed="rId3">
            <a:alphaModFix/>
          </a:blip>
          <a:srcRect b="0" l="0" r="0" t="0"/>
          <a:stretch/>
        </p:blipFill>
        <p:spPr>
          <a:xfrm>
            <a:off x="2133600" y="2171700"/>
            <a:ext cx="4733925" cy="2162175"/>
          </a:xfrm>
          <a:prstGeom prst="rect">
            <a:avLst/>
          </a:prstGeom>
          <a:noFill/>
          <a:ln>
            <a:noFill/>
          </a:ln>
        </p:spPr>
      </p:pic>
      <p:sp>
        <p:nvSpPr>
          <p:cNvPr id="1084" name="Google Shape;1084;p141"/>
          <p:cNvSpPr txBox="1"/>
          <p:nvPr/>
        </p:nvSpPr>
        <p:spPr>
          <a:xfrm>
            <a:off x="1066800" y="742950"/>
            <a:ext cx="7772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5" name="Google Shape;1085;p141"/>
          <p:cNvSpPr txBox="1"/>
          <p:nvPr/>
        </p:nvSpPr>
        <p:spPr>
          <a:xfrm>
            <a:off x="1295400" y="742950"/>
            <a:ext cx="6858000" cy="1200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Compute sum of elements of a list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Use for loop to iterate over the elements of the list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142"/>
          <p:cNvPicPr preferRelativeResize="0"/>
          <p:nvPr/>
        </p:nvPicPr>
        <p:blipFill>
          <a:blip r:embed="rId3">
            <a:alphaModFix/>
          </a:blip>
          <a:stretch>
            <a:fillRect/>
          </a:stretch>
        </p:blipFill>
        <p:spPr>
          <a:xfrm>
            <a:off x="576450" y="76200"/>
            <a:ext cx="7277100" cy="46577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43"/>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096" name="Google Shape;1096;p143"/>
          <p:cNvSpPr txBox="1"/>
          <p:nvPr/>
        </p:nvSpPr>
        <p:spPr>
          <a:xfrm>
            <a:off x="2842550" y="0"/>
            <a:ext cx="3440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List</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97" name="Google Shape;1097;p143"/>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98" name="Google Shape;1098;p143"/>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99" name="Google Shape;1099;p143"/>
          <p:cNvPicPr preferRelativeResize="0"/>
          <p:nvPr/>
        </p:nvPicPr>
        <p:blipFill rotWithShape="1">
          <a:blip r:embed="rId3">
            <a:alphaModFix/>
          </a:blip>
          <a:srcRect b="0" l="0" r="0" t="0"/>
          <a:stretch/>
        </p:blipFill>
        <p:spPr>
          <a:xfrm>
            <a:off x="2133600" y="2171700"/>
            <a:ext cx="4733925" cy="2162175"/>
          </a:xfrm>
          <a:prstGeom prst="rect">
            <a:avLst/>
          </a:prstGeom>
          <a:noFill/>
          <a:ln>
            <a:noFill/>
          </a:ln>
        </p:spPr>
      </p:pic>
      <p:sp>
        <p:nvSpPr>
          <p:cNvPr id="1100" name="Google Shape;1100;p143"/>
          <p:cNvSpPr txBox="1"/>
          <p:nvPr/>
        </p:nvSpPr>
        <p:spPr>
          <a:xfrm>
            <a:off x="1066800" y="742950"/>
            <a:ext cx="7772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1" name="Google Shape;1101;p143"/>
          <p:cNvSpPr txBox="1"/>
          <p:nvPr/>
        </p:nvSpPr>
        <p:spPr>
          <a:xfrm>
            <a:off x="1295400" y="742950"/>
            <a:ext cx="6858000" cy="1200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Compute sum of elements of a list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Use for loop to iterate over the elements of the list</a:t>
            </a:r>
            <a:endParaRPr b="0" i="0" sz="1400" u="none" cap="none" strike="noStrike">
              <a:solidFill>
                <a:srgbClr val="000000"/>
              </a:solidFill>
              <a:latin typeface="Arial"/>
              <a:ea typeface="Arial"/>
              <a:cs typeface="Arial"/>
              <a:sym typeface="Arial"/>
            </a:endParaRPr>
          </a:p>
        </p:txBody>
      </p:sp>
      <p:sp>
        <p:nvSpPr>
          <p:cNvPr id="1102" name="Google Shape;1102;p143"/>
          <p:cNvSpPr txBox="1"/>
          <p:nvPr/>
        </p:nvSpPr>
        <p:spPr>
          <a:xfrm>
            <a:off x="152400" y="3543300"/>
            <a:ext cx="1600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Keyword “for”</a:t>
            </a:r>
            <a:endParaRPr b="0" i="0" sz="1400" u="none" cap="none" strike="noStrike">
              <a:solidFill>
                <a:srgbClr val="000000"/>
              </a:solidFill>
              <a:latin typeface="Arial"/>
              <a:ea typeface="Arial"/>
              <a:cs typeface="Arial"/>
              <a:sym typeface="Arial"/>
            </a:endParaRPr>
          </a:p>
        </p:txBody>
      </p:sp>
      <p:cxnSp>
        <p:nvCxnSpPr>
          <p:cNvPr id="1103" name="Google Shape;1103;p143"/>
          <p:cNvCxnSpPr/>
          <p:nvPr/>
        </p:nvCxnSpPr>
        <p:spPr>
          <a:xfrm flipH="1" rot="10800000">
            <a:off x="1676400" y="3600500"/>
            <a:ext cx="533400" cy="813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104" name="Google Shape;1104;p143"/>
          <p:cNvSpPr txBox="1"/>
          <p:nvPr/>
        </p:nvSpPr>
        <p:spPr>
          <a:xfrm>
            <a:off x="1295400" y="4229100"/>
            <a:ext cx="16002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300" u="none" cap="none" strike="noStrike">
                <a:solidFill>
                  <a:schemeClr val="dk1"/>
                </a:solidFill>
                <a:latin typeface="Calibri"/>
                <a:ea typeface="Calibri"/>
                <a:cs typeface="Calibri"/>
                <a:sym typeface="Calibri"/>
              </a:rPr>
              <a:t>Loop variable – takes on each value of loop target</a:t>
            </a:r>
            <a:endParaRPr b="0" i="0" sz="900" u="none" cap="none" strike="noStrike">
              <a:solidFill>
                <a:srgbClr val="000000"/>
              </a:solidFill>
              <a:latin typeface="Arial"/>
              <a:ea typeface="Arial"/>
              <a:cs typeface="Arial"/>
              <a:sym typeface="Arial"/>
            </a:endParaRPr>
          </a:p>
        </p:txBody>
      </p:sp>
      <p:cxnSp>
        <p:nvCxnSpPr>
          <p:cNvPr id="1105" name="Google Shape;1105;p143"/>
          <p:cNvCxnSpPr/>
          <p:nvPr/>
        </p:nvCxnSpPr>
        <p:spPr>
          <a:xfrm flipH="1" rot="10800000">
            <a:off x="2057400" y="3714800"/>
            <a:ext cx="1295400" cy="5385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106" name="Google Shape;1106;p143"/>
          <p:cNvSpPr txBox="1"/>
          <p:nvPr/>
        </p:nvSpPr>
        <p:spPr>
          <a:xfrm>
            <a:off x="5943600" y="4286250"/>
            <a:ext cx="1600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Loop target – object to be iterated over</a:t>
            </a:r>
            <a:endParaRPr b="0" i="0" sz="1400" u="none" cap="none" strike="noStrike">
              <a:solidFill>
                <a:srgbClr val="000000"/>
              </a:solidFill>
              <a:latin typeface="Arial"/>
              <a:ea typeface="Arial"/>
              <a:cs typeface="Arial"/>
              <a:sym typeface="Arial"/>
            </a:endParaRPr>
          </a:p>
        </p:txBody>
      </p:sp>
      <p:cxnSp>
        <p:nvCxnSpPr>
          <p:cNvPr id="1107" name="Google Shape;1107;p143"/>
          <p:cNvCxnSpPr/>
          <p:nvPr/>
        </p:nvCxnSpPr>
        <p:spPr>
          <a:xfrm rot="10800000">
            <a:off x="6172200" y="3829100"/>
            <a:ext cx="381000" cy="424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44"/>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113" name="Google Shape;1113;p144"/>
          <p:cNvSpPr txBox="1"/>
          <p:nvPr/>
        </p:nvSpPr>
        <p:spPr>
          <a:xfrm>
            <a:off x="2842550" y="0"/>
            <a:ext cx="3440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List</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14" name="Google Shape;1114;p144"/>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15" name="Google Shape;1115;p144"/>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16" name="Google Shape;1116;p144"/>
          <p:cNvPicPr preferRelativeResize="0"/>
          <p:nvPr/>
        </p:nvPicPr>
        <p:blipFill rotWithShape="1">
          <a:blip r:embed="rId3">
            <a:alphaModFix/>
          </a:blip>
          <a:srcRect b="0" l="0" r="0" t="0"/>
          <a:stretch/>
        </p:blipFill>
        <p:spPr>
          <a:xfrm>
            <a:off x="2133600" y="2171700"/>
            <a:ext cx="4733925" cy="2162175"/>
          </a:xfrm>
          <a:prstGeom prst="rect">
            <a:avLst/>
          </a:prstGeom>
          <a:noFill/>
          <a:ln>
            <a:noFill/>
          </a:ln>
        </p:spPr>
      </p:pic>
      <p:sp>
        <p:nvSpPr>
          <p:cNvPr id="1117" name="Google Shape;1117;p144"/>
          <p:cNvSpPr/>
          <p:nvPr/>
        </p:nvSpPr>
        <p:spPr>
          <a:xfrm>
            <a:off x="1371600" y="348615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118" name="Google Shape;1118;p144"/>
          <p:cNvPicPr preferRelativeResize="0"/>
          <p:nvPr/>
        </p:nvPicPr>
        <p:blipFill rotWithShape="1">
          <a:blip r:embed="rId4">
            <a:alphaModFix/>
          </a:blip>
          <a:srcRect b="0" l="0" r="0" t="0"/>
          <a:stretch/>
        </p:blipFill>
        <p:spPr>
          <a:xfrm>
            <a:off x="2133600" y="1371600"/>
            <a:ext cx="1352549" cy="647700"/>
          </a:xfrm>
          <a:prstGeom prst="rect">
            <a:avLst/>
          </a:prstGeom>
          <a:noFill/>
          <a:ln>
            <a:noFill/>
          </a:ln>
        </p:spPr>
      </p:pic>
      <p:sp>
        <p:nvSpPr>
          <p:cNvPr id="1119" name="Google Shape;1119;p144"/>
          <p:cNvSpPr txBox="1"/>
          <p:nvPr/>
        </p:nvSpPr>
        <p:spPr>
          <a:xfrm>
            <a:off x="3657600" y="4572000"/>
            <a:ext cx="4876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Block of code to run each iteration of for loop</a:t>
            </a:r>
            <a:endParaRPr b="0" i="0" sz="1400" u="none" cap="none" strike="noStrike">
              <a:solidFill>
                <a:srgbClr val="000000"/>
              </a:solidFill>
              <a:latin typeface="Arial"/>
              <a:ea typeface="Arial"/>
              <a:cs typeface="Arial"/>
              <a:sym typeface="Arial"/>
            </a:endParaRPr>
          </a:p>
        </p:txBody>
      </p:sp>
      <p:cxnSp>
        <p:nvCxnSpPr>
          <p:cNvPr id="1120" name="Google Shape;1120;p144"/>
          <p:cNvCxnSpPr/>
          <p:nvPr/>
        </p:nvCxnSpPr>
        <p:spPr>
          <a:xfrm rot="10800000">
            <a:off x="5257800" y="4172000"/>
            <a:ext cx="381000" cy="424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121" name="Google Shape;1121;p144"/>
          <p:cNvCxnSpPr/>
          <p:nvPr/>
        </p:nvCxnSpPr>
        <p:spPr>
          <a:xfrm>
            <a:off x="5129813" y="1910100"/>
            <a:ext cx="0" cy="261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122" name="Google Shape;1122;p144"/>
          <p:cNvSpPr txBox="1"/>
          <p:nvPr/>
        </p:nvSpPr>
        <p:spPr>
          <a:xfrm>
            <a:off x="228600" y="800100"/>
            <a:ext cx="4724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Can call loop variable whatever you want</a:t>
            </a:r>
            <a:endParaRPr b="0" i="0" sz="1400" u="none" cap="none" strike="noStrike">
              <a:solidFill>
                <a:srgbClr val="000000"/>
              </a:solidFill>
              <a:latin typeface="Arial"/>
              <a:ea typeface="Arial"/>
              <a:cs typeface="Arial"/>
              <a:sym typeface="Arial"/>
            </a:endParaRPr>
          </a:p>
        </p:txBody>
      </p:sp>
      <p:cxnSp>
        <p:nvCxnSpPr>
          <p:cNvPr id="1123" name="Google Shape;1123;p144"/>
          <p:cNvCxnSpPr/>
          <p:nvPr/>
        </p:nvCxnSpPr>
        <p:spPr>
          <a:xfrm>
            <a:off x="1143000" y="1085850"/>
            <a:ext cx="838200" cy="400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45"/>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129" name="Google Shape;1129;p145"/>
          <p:cNvSpPr txBox="1"/>
          <p:nvPr/>
        </p:nvSpPr>
        <p:spPr>
          <a:xfrm>
            <a:off x="2842550" y="0"/>
            <a:ext cx="3440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List</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30" name="Google Shape;1130;p145"/>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31" name="Google Shape;1131;p145"/>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32" name="Google Shape;1132;p145"/>
          <p:cNvPicPr preferRelativeResize="0"/>
          <p:nvPr/>
        </p:nvPicPr>
        <p:blipFill rotWithShape="1">
          <a:blip r:embed="rId3">
            <a:alphaModFix/>
          </a:blip>
          <a:srcRect b="0" l="0" r="0" t="0"/>
          <a:stretch/>
        </p:blipFill>
        <p:spPr>
          <a:xfrm>
            <a:off x="2133600" y="2171700"/>
            <a:ext cx="4733925" cy="2162175"/>
          </a:xfrm>
          <a:prstGeom prst="rect">
            <a:avLst/>
          </a:prstGeom>
          <a:noFill/>
          <a:ln>
            <a:noFill/>
          </a:ln>
        </p:spPr>
      </p:pic>
      <p:sp>
        <p:nvSpPr>
          <p:cNvPr id="1133" name="Google Shape;1133;p145"/>
          <p:cNvSpPr/>
          <p:nvPr/>
        </p:nvSpPr>
        <p:spPr>
          <a:xfrm>
            <a:off x="2133600" y="3879375"/>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134" name="Google Shape;1134;p145"/>
          <p:cNvPicPr preferRelativeResize="0"/>
          <p:nvPr/>
        </p:nvPicPr>
        <p:blipFill rotWithShape="1">
          <a:blip r:embed="rId4">
            <a:alphaModFix/>
          </a:blip>
          <a:srcRect b="0" l="0" r="0" t="0"/>
          <a:stretch/>
        </p:blipFill>
        <p:spPr>
          <a:xfrm>
            <a:off x="2133600" y="1371600"/>
            <a:ext cx="1352549" cy="647700"/>
          </a:xfrm>
          <a:prstGeom prst="rect">
            <a:avLst/>
          </a:prstGeom>
          <a:noFill/>
          <a:ln>
            <a:noFill/>
          </a:ln>
        </p:spPr>
      </p:pic>
      <p:cxnSp>
        <p:nvCxnSpPr>
          <p:cNvPr id="1135" name="Google Shape;1135;p145"/>
          <p:cNvCxnSpPr/>
          <p:nvPr/>
        </p:nvCxnSpPr>
        <p:spPr>
          <a:xfrm>
            <a:off x="5187275" y="1964875"/>
            <a:ext cx="0" cy="261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46"/>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141" name="Google Shape;1141;p146"/>
          <p:cNvSpPr txBox="1"/>
          <p:nvPr/>
        </p:nvSpPr>
        <p:spPr>
          <a:xfrm>
            <a:off x="2842550" y="0"/>
            <a:ext cx="3440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List</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42" name="Google Shape;1142;p146"/>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43" name="Google Shape;1143;p146"/>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44" name="Google Shape;1144;p146"/>
          <p:cNvPicPr preferRelativeResize="0"/>
          <p:nvPr/>
        </p:nvPicPr>
        <p:blipFill rotWithShape="1">
          <a:blip r:embed="rId3">
            <a:alphaModFix/>
          </a:blip>
          <a:srcRect b="0" l="0" r="0" t="0"/>
          <a:stretch/>
        </p:blipFill>
        <p:spPr>
          <a:xfrm>
            <a:off x="2133600" y="2171700"/>
            <a:ext cx="4733925" cy="2162175"/>
          </a:xfrm>
          <a:prstGeom prst="rect">
            <a:avLst/>
          </a:prstGeom>
          <a:noFill/>
          <a:ln>
            <a:noFill/>
          </a:ln>
        </p:spPr>
      </p:pic>
      <p:sp>
        <p:nvSpPr>
          <p:cNvPr id="1145" name="Google Shape;1145;p146"/>
          <p:cNvSpPr/>
          <p:nvPr/>
        </p:nvSpPr>
        <p:spPr>
          <a:xfrm>
            <a:off x="1371600" y="348615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146" name="Google Shape;1146;p146"/>
          <p:cNvPicPr preferRelativeResize="0"/>
          <p:nvPr/>
        </p:nvPicPr>
        <p:blipFill rotWithShape="1">
          <a:blip r:embed="rId4">
            <a:alphaModFix/>
          </a:blip>
          <a:srcRect b="0" l="0" r="0" t="0"/>
          <a:stretch/>
        </p:blipFill>
        <p:spPr>
          <a:xfrm>
            <a:off x="2133600" y="1314450"/>
            <a:ext cx="1352549" cy="657224"/>
          </a:xfrm>
          <a:prstGeom prst="rect">
            <a:avLst/>
          </a:prstGeom>
          <a:noFill/>
          <a:ln>
            <a:noFill/>
          </a:ln>
        </p:spPr>
      </p:pic>
      <p:cxnSp>
        <p:nvCxnSpPr>
          <p:cNvPr id="1147" name="Google Shape;1147;p146"/>
          <p:cNvCxnSpPr/>
          <p:nvPr/>
        </p:nvCxnSpPr>
        <p:spPr>
          <a:xfrm>
            <a:off x="5639575" y="1971675"/>
            <a:ext cx="0" cy="261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p:nvPr/>
        </p:nvSpPr>
        <p:spPr>
          <a:xfrm>
            <a:off x="544073" y="1161063"/>
            <a:ext cx="8414400" cy="3592500"/>
          </a:xfrm>
          <a:prstGeom prst="rect">
            <a:avLst/>
          </a:prstGeom>
          <a:noFill/>
          <a:ln>
            <a:noFill/>
          </a:ln>
        </p:spPr>
        <p:txBody>
          <a:bodyPr anchorCtr="0" anchor="t" bIns="25700" lIns="51425" spcFirstLastPara="1" rIns="51425" wrap="square" tIns="25700">
            <a:noAutofit/>
          </a:bodyPr>
          <a:lstStyle/>
          <a:p>
            <a:pPr indent="-190500" lvl="0" marL="190500" marR="0" rtl="0" algn="l">
              <a:lnSpc>
                <a:spcPct val="200000"/>
              </a:lnSpc>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Building desktop applications, including GUI applications, CLI tools, and even games</a:t>
            </a:r>
            <a:endParaRPr sz="800"/>
          </a:p>
          <a:p>
            <a:pPr indent="-190500" lvl="0" marL="190500" marR="0" rtl="0" algn="l">
              <a:lnSpc>
                <a:spcPct val="200000"/>
              </a:lnSpc>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Doing mathematical and scientific analysis of data</a:t>
            </a:r>
            <a:endParaRPr sz="800"/>
          </a:p>
          <a:p>
            <a:pPr indent="-190500" lvl="0" marL="190500" marR="0" rtl="0" algn="l">
              <a:lnSpc>
                <a:spcPct val="200000"/>
              </a:lnSpc>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Building web and Internet applications</a:t>
            </a:r>
            <a:endParaRPr sz="800"/>
          </a:p>
          <a:p>
            <a:pPr indent="-190500" lvl="1" marL="444500" marR="0" rtl="0" algn="l">
              <a:spcBef>
                <a:spcPts val="0"/>
              </a:spcBef>
              <a:spcAft>
                <a:spcPts val="0"/>
              </a:spcAft>
              <a:buClr>
                <a:schemeClr val="dk1"/>
              </a:buClr>
              <a:buSzPts val="1400"/>
              <a:buFont typeface="Calibri"/>
              <a:buChar char="-"/>
            </a:pPr>
            <a:r>
              <a:rPr b="1" i="0" lang="en" sz="1400" u="none" cap="none" strike="noStrike">
                <a:solidFill>
                  <a:schemeClr val="dk1"/>
                </a:solidFill>
                <a:latin typeface="Calibri"/>
                <a:ea typeface="Calibri"/>
                <a:cs typeface="Calibri"/>
                <a:sym typeface="Calibri"/>
              </a:rPr>
              <a:t>Example: </a:t>
            </a:r>
            <a:endParaRPr sz="800"/>
          </a:p>
          <a:p>
            <a:pPr indent="0" lvl="2" marL="520700" marR="0" rtl="0" algn="l">
              <a:spcBef>
                <a:spcPts val="0"/>
              </a:spcBef>
              <a:spcAft>
                <a:spcPts val="0"/>
              </a:spcAft>
              <a:buNone/>
            </a:pPr>
            <a:r>
              <a:rPr b="1" i="0" lang="en" sz="1400" u="none" cap="none" strike="noStrike">
                <a:solidFill>
                  <a:schemeClr val="dk1"/>
                </a:solidFill>
                <a:latin typeface="Calibri"/>
                <a:ea typeface="Calibri"/>
                <a:cs typeface="Calibri"/>
                <a:sym typeface="Calibri"/>
              </a:rPr>
              <a:t>	</a:t>
            </a:r>
            <a:r>
              <a:rPr b="0" i="0" lang="en" sz="1400" u="sng" cap="none" strike="noStrike">
                <a:solidFill>
                  <a:schemeClr val="dk1"/>
                </a:solidFill>
                <a:latin typeface="Calibri"/>
                <a:ea typeface="Calibri"/>
                <a:cs typeface="Calibri"/>
                <a:sym typeface="Calibri"/>
              </a:rPr>
              <a:t>Python programming:</a:t>
            </a:r>
            <a:r>
              <a:rPr b="0" i="0" lang="en" sz="1400" u="none" cap="none" strike="noStrike">
                <a:solidFill>
                  <a:schemeClr val="dk1"/>
                </a:solidFill>
                <a:latin typeface="Calibri"/>
                <a:ea typeface="Calibri"/>
                <a:cs typeface="Calibri"/>
                <a:sym typeface="Calibri"/>
              </a:rPr>
              <a:t>  Reddit, Dropbox, and YouTube </a:t>
            </a:r>
            <a:endParaRPr sz="800"/>
          </a:p>
          <a:p>
            <a:pPr indent="0" lvl="2" marL="520700" marR="0" rtl="0" algn="l">
              <a:spcBef>
                <a:spcPts val="0"/>
              </a:spcBef>
              <a:spcAft>
                <a:spcPts val="0"/>
              </a:spcAft>
              <a:buNone/>
            </a:pPr>
            <a:r>
              <a:rPr b="0" i="0" lang="en" sz="1400" u="none" cap="none" strike="noStrike">
                <a:solidFill>
                  <a:schemeClr val="dk1"/>
                </a:solidFill>
                <a:latin typeface="Calibri"/>
                <a:ea typeface="Calibri"/>
                <a:cs typeface="Calibri"/>
                <a:sym typeface="Calibri"/>
              </a:rPr>
              <a:t>	</a:t>
            </a:r>
            <a:r>
              <a:rPr b="0" i="0" lang="en" sz="1400" u="sng" cap="none" strike="noStrike">
                <a:solidFill>
                  <a:schemeClr val="dk1"/>
                </a:solidFill>
                <a:latin typeface="Calibri"/>
                <a:ea typeface="Calibri"/>
                <a:cs typeface="Calibri"/>
                <a:sym typeface="Calibri"/>
              </a:rPr>
              <a:t>Python web framework Django: </a:t>
            </a:r>
            <a:r>
              <a:rPr b="0" i="0" lang="en" sz="1400" u="none" cap="none" strike="noStrike">
                <a:solidFill>
                  <a:schemeClr val="dk1"/>
                </a:solidFill>
                <a:latin typeface="Calibri"/>
                <a:ea typeface="Calibri"/>
                <a:cs typeface="Calibri"/>
                <a:sym typeface="Calibri"/>
              </a:rPr>
              <a:t>Instagram and Pinterest.</a:t>
            </a:r>
            <a:br>
              <a:rPr b="0" i="0" lang="en" sz="1400" u="none" cap="none" strike="noStrike">
                <a:solidFill>
                  <a:schemeClr val="dk1"/>
                </a:solidFill>
                <a:latin typeface="Calibri"/>
                <a:ea typeface="Calibri"/>
                <a:cs typeface="Calibri"/>
                <a:sym typeface="Calibri"/>
              </a:rPr>
            </a:br>
            <a:endParaRPr sz="800"/>
          </a:p>
          <a:p>
            <a:pPr indent="-190500" lvl="0" marL="190500" marR="0" rtl="0" algn="l">
              <a:lnSpc>
                <a:spcPct val="200000"/>
              </a:lnSpc>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Doing computer systems administration and automating tasks</a:t>
            </a:r>
            <a:endParaRPr sz="800"/>
          </a:p>
          <a:p>
            <a:pPr indent="-190500" lvl="0" marL="190500" marR="0" rtl="0" algn="l">
              <a:lnSpc>
                <a:spcPct val="200000"/>
              </a:lnSpc>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Building AI applications</a:t>
            </a:r>
            <a:endParaRPr sz="800"/>
          </a:p>
        </p:txBody>
      </p:sp>
      <p:sp>
        <p:nvSpPr>
          <p:cNvPr id="223" name="Google Shape;223;p39"/>
          <p:cNvSpPr/>
          <p:nvPr/>
        </p:nvSpPr>
        <p:spPr>
          <a:xfrm>
            <a:off x="962661" y="248833"/>
            <a:ext cx="2413500" cy="623400"/>
          </a:xfrm>
          <a:prstGeom prst="rect">
            <a:avLst/>
          </a:prstGeom>
          <a:no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None/>
            </a:pPr>
            <a:r>
              <a:rPr b="1" lang="en" sz="2400">
                <a:solidFill>
                  <a:schemeClr val="dk1"/>
                </a:solidFill>
                <a:latin typeface="Cambria"/>
                <a:ea typeface="Cambria"/>
                <a:cs typeface="Cambria"/>
                <a:sym typeface="Cambria"/>
              </a:rPr>
              <a:t>Python uses</a:t>
            </a:r>
            <a:endParaRPr b="1" sz="2400">
              <a:solidFill>
                <a:schemeClr val="dk1"/>
              </a:solidFill>
              <a:latin typeface="Cambria"/>
              <a:ea typeface="Cambria"/>
              <a:cs typeface="Cambria"/>
              <a:sym typeface="Cambria"/>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47"/>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153" name="Google Shape;1153;p147"/>
          <p:cNvSpPr txBox="1"/>
          <p:nvPr/>
        </p:nvSpPr>
        <p:spPr>
          <a:xfrm>
            <a:off x="2842550" y="0"/>
            <a:ext cx="3440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List</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54" name="Google Shape;1154;p147"/>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55" name="Google Shape;1155;p147"/>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56" name="Google Shape;1156;p147"/>
          <p:cNvPicPr preferRelativeResize="0"/>
          <p:nvPr/>
        </p:nvPicPr>
        <p:blipFill rotWithShape="1">
          <a:blip r:embed="rId3">
            <a:alphaModFix/>
          </a:blip>
          <a:srcRect b="0" l="0" r="0" t="0"/>
          <a:stretch/>
        </p:blipFill>
        <p:spPr>
          <a:xfrm>
            <a:off x="2133600" y="2171700"/>
            <a:ext cx="4733925" cy="2162175"/>
          </a:xfrm>
          <a:prstGeom prst="rect">
            <a:avLst/>
          </a:prstGeom>
          <a:noFill/>
          <a:ln>
            <a:noFill/>
          </a:ln>
        </p:spPr>
      </p:pic>
      <p:sp>
        <p:nvSpPr>
          <p:cNvPr id="1157" name="Google Shape;1157;p147"/>
          <p:cNvSpPr/>
          <p:nvPr/>
        </p:nvSpPr>
        <p:spPr>
          <a:xfrm>
            <a:off x="2438400" y="388620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158" name="Google Shape;1158;p147"/>
          <p:cNvPicPr preferRelativeResize="0"/>
          <p:nvPr/>
        </p:nvPicPr>
        <p:blipFill rotWithShape="1">
          <a:blip r:embed="rId4">
            <a:alphaModFix/>
          </a:blip>
          <a:srcRect b="0" l="0" r="0" t="0"/>
          <a:stretch/>
        </p:blipFill>
        <p:spPr>
          <a:xfrm>
            <a:off x="2133600" y="1371600"/>
            <a:ext cx="1352549" cy="657224"/>
          </a:xfrm>
          <a:prstGeom prst="rect">
            <a:avLst/>
          </a:prstGeom>
          <a:noFill/>
          <a:ln>
            <a:noFill/>
          </a:ln>
        </p:spPr>
      </p:pic>
      <p:cxnSp>
        <p:nvCxnSpPr>
          <p:cNvPr id="1159" name="Google Shape;1159;p147"/>
          <p:cNvCxnSpPr/>
          <p:nvPr/>
        </p:nvCxnSpPr>
        <p:spPr>
          <a:xfrm>
            <a:off x="5591675" y="1958025"/>
            <a:ext cx="0" cy="261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48"/>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165" name="Google Shape;1165;p148"/>
          <p:cNvSpPr txBox="1"/>
          <p:nvPr/>
        </p:nvSpPr>
        <p:spPr>
          <a:xfrm>
            <a:off x="2842550" y="0"/>
            <a:ext cx="3440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List</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66" name="Google Shape;1166;p148"/>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67" name="Google Shape;1167;p148"/>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68" name="Google Shape;1168;p148"/>
          <p:cNvPicPr preferRelativeResize="0"/>
          <p:nvPr/>
        </p:nvPicPr>
        <p:blipFill rotWithShape="1">
          <a:blip r:embed="rId3">
            <a:alphaModFix/>
          </a:blip>
          <a:srcRect b="0" l="0" r="0" t="0"/>
          <a:stretch/>
        </p:blipFill>
        <p:spPr>
          <a:xfrm>
            <a:off x="2133600" y="2171700"/>
            <a:ext cx="4733925" cy="2162175"/>
          </a:xfrm>
          <a:prstGeom prst="rect">
            <a:avLst/>
          </a:prstGeom>
          <a:noFill/>
          <a:ln>
            <a:noFill/>
          </a:ln>
        </p:spPr>
      </p:pic>
      <p:sp>
        <p:nvSpPr>
          <p:cNvPr id="1169" name="Google Shape;1169;p148"/>
          <p:cNvSpPr/>
          <p:nvPr/>
        </p:nvSpPr>
        <p:spPr>
          <a:xfrm>
            <a:off x="1371600" y="348615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170" name="Google Shape;1170;p148"/>
          <p:cNvPicPr preferRelativeResize="0"/>
          <p:nvPr/>
        </p:nvPicPr>
        <p:blipFill rotWithShape="1">
          <a:blip r:embed="rId4">
            <a:alphaModFix/>
          </a:blip>
          <a:srcRect b="0" l="0" r="0" t="0"/>
          <a:stretch/>
        </p:blipFill>
        <p:spPr>
          <a:xfrm>
            <a:off x="2133600" y="1371600"/>
            <a:ext cx="1352549" cy="647700"/>
          </a:xfrm>
          <a:prstGeom prst="rect">
            <a:avLst/>
          </a:prstGeom>
          <a:noFill/>
          <a:ln>
            <a:noFill/>
          </a:ln>
        </p:spPr>
      </p:pic>
      <p:cxnSp>
        <p:nvCxnSpPr>
          <p:cNvPr id="1171" name="Google Shape;1171;p148"/>
          <p:cNvCxnSpPr/>
          <p:nvPr/>
        </p:nvCxnSpPr>
        <p:spPr>
          <a:xfrm>
            <a:off x="6060575" y="1944350"/>
            <a:ext cx="0" cy="261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49"/>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177" name="Google Shape;1177;p149"/>
          <p:cNvSpPr txBox="1"/>
          <p:nvPr/>
        </p:nvSpPr>
        <p:spPr>
          <a:xfrm>
            <a:off x="2842550" y="0"/>
            <a:ext cx="3440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List</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78" name="Google Shape;1178;p149"/>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79" name="Google Shape;1179;p149"/>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80" name="Google Shape;1180;p149"/>
          <p:cNvPicPr preferRelativeResize="0"/>
          <p:nvPr/>
        </p:nvPicPr>
        <p:blipFill rotWithShape="1">
          <a:blip r:embed="rId3">
            <a:alphaModFix/>
          </a:blip>
          <a:srcRect b="0" l="0" r="0" t="0"/>
          <a:stretch/>
        </p:blipFill>
        <p:spPr>
          <a:xfrm>
            <a:off x="2133600" y="2171700"/>
            <a:ext cx="4733925" cy="2162175"/>
          </a:xfrm>
          <a:prstGeom prst="rect">
            <a:avLst/>
          </a:prstGeom>
          <a:noFill/>
          <a:ln>
            <a:noFill/>
          </a:ln>
        </p:spPr>
      </p:pic>
      <p:sp>
        <p:nvSpPr>
          <p:cNvPr id="1181" name="Google Shape;1181;p149"/>
          <p:cNvSpPr/>
          <p:nvPr/>
        </p:nvSpPr>
        <p:spPr>
          <a:xfrm>
            <a:off x="2438400" y="388620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182" name="Google Shape;1182;p149"/>
          <p:cNvPicPr preferRelativeResize="0"/>
          <p:nvPr/>
        </p:nvPicPr>
        <p:blipFill rotWithShape="1">
          <a:blip r:embed="rId4">
            <a:alphaModFix/>
          </a:blip>
          <a:srcRect b="0" l="0" r="0" t="0"/>
          <a:stretch/>
        </p:blipFill>
        <p:spPr>
          <a:xfrm>
            <a:off x="2133600" y="1371600"/>
            <a:ext cx="1524001" cy="647700"/>
          </a:xfrm>
          <a:prstGeom prst="rect">
            <a:avLst/>
          </a:prstGeom>
          <a:noFill/>
          <a:ln>
            <a:noFill/>
          </a:ln>
        </p:spPr>
      </p:pic>
      <p:cxnSp>
        <p:nvCxnSpPr>
          <p:cNvPr id="1183" name="Google Shape;1183;p149"/>
          <p:cNvCxnSpPr/>
          <p:nvPr/>
        </p:nvCxnSpPr>
        <p:spPr>
          <a:xfrm>
            <a:off x="6074275" y="1971700"/>
            <a:ext cx="0" cy="261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50"/>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189" name="Google Shape;1189;p150"/>
          <p:cNvSpPr txBox="1"/>
          <p:nvPr/>
        </p:nvSpPr>
        <p:spPr>
          <a:xfrm>
            <a:off x="2842550" y="0"/>
            <a:ext cx="3440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List</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90" name="Google Shape;1190;p150"/>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91" name="Google Shape;1191;p150"/>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92" name="Google Shape;1192;p150"/>
          <p:cNvPicPr preferRelativeResize="0"/>
          <p:nvPr/>
        </p:nvPicPr>
        <p:blipFill rotWithShape="1">
          <a:blip r:embed="rId3">
            <a:alphaModFix/>
          </a:blip>
          <a:srcRect b="0" l="0" r="0" t="0"/>
          <a:stretch/>
        </p:blipFill>
        <p:spPr>
          <a:xfrm>
            <a:off x="2133600" y="2171700"/>
            <a:ext cx="4733925" cy="2162175"/>
          </a:xfrm>
          <a:prstGeom prst="rect">
            <a:avLst/>
          </a:prstGeom>
          <a:noFill/>
          <a:ln>
            <a:noFill/>
          </a:ln>
        </p:spPr>
      </p:pic>
      <p:sp>
        <p:nvSpPr>
          <p:cNvPr id="1193" name="Google Shape;1193;p150"/>
          <p:cNvSpPr/>
          <p:nvPr/>
        </p:nvSpPr>
        <p:spPr>
          <a:xfrm>
            <a:off x="1371600" y="348615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194" name="Google Shape;1194;p150"/>
          <p:cNvPicPr preferRelativeResize="0"/>
          <p:nvPr/>
        </p:nvPicPr>
        <p:blipFill rotWithShape="1">
          <a:blip r:embed="rId4">
            <a:alphaModFix/>
          </a:blip>
          <a:srcRect b="0" l="0" r="0" t="0"/>
          <a:stretch/>
        </p:blipFill>
        <p:spPr>
          <a:xfrm>
            <a:off x="2133600" y="1371600"/>
            <a:ext cx="1524001" cy="647700"/>
          </a:xfrm>
          <a:prstGeom prst="rect">
            <a:avLst/>
          </a:prstGeom>
          <a:noFill/>
          <a:ln>
            <a:noFill/>
          </a:ln>
        </p:spPr>
      </p:pic>
      <p:cxnSp>
        <p:nvCxnSpPr>
          <p:cNvPr id="1195" name="Google Shape;1195;p150"/>
          <p:cNvCxnSpPr/>
          <p:nvPr/>
        </p:nvCxnSpPr>
        <p:spPr>
          <a:xfrm>
            <a:off x="6515825" y="1910100"/>
            <a:ext cx="0" cy="261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51"/>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201" name="Google Shape;1201;p151"/>
          <p:cNvSpPr txBox="1"/>
          <p:nvPr/>
        </p:nvSpPr>
        <p:spPr>
          <a:xfrm>
            <a:off x="2842550" y="0"/>
            <a:ext cx="3440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List</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02" name="Google Shape;1202;p151"/>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03" name="Google Shape;1203;p151"/>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04" name="Google Shape;1204;p151"/>
          <p:cNvPicPr preferRelativeResize="0"/>
          <p:nvPr/>
        </p:nvPicPr>
        <p:blipFill rotWithShape="1">
          <a:blip r:embed="rId3">
            <a:alphaModFix/>
          </a:blip>
          <a:srcRect b="0" l="0" r="0" t="0"/>
          <a:stretch/>
        </p:blipFill>
        <p:spPr>
          <a:xfrm>
            <a:off x="2133600" y="2171700"/>
            <a:ext cx="4733925" cy="2162175"/>
          </a:xfrm>
          <a:prstGeom prst="rect">
            <a:avLst/>
          </a:prstGeom>
          <a:noFill/>
          <a:ln>
            <a:noFill/>
          </a:ln>
        </p:spPr>
      </p:pic>
      <p:sp>
        <p:nvSpPr>
          <p:cNvPr id="1205" name="Google Shape;1205;p151"/>
          <p:cNvSpPr/>
          <p:nvPr/>
        </p:nvSpPr>
        <p:spPr>
          <a:xfrm>
            <a:off x="2438400" y="388620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206" name="Google Shape;1206;p151"/>
          <p:cNvPicPr preferRelativeResize="0"/>
          <p:nvPr/>
        </p:nvPicPr>
        <p:blipFill rotWithShape="1">
          <a:blip r:embed="rId4">
            <a:alphaModFix/>
          </a:blip>
          <a:srcRect b="0" l="0" r="0" t="0"/>
          <a:stretch/>
        </p:blipFill>
        <p:spPr>
          <a:xfrm>
            <a:off x="2133600" y="1371600"/>
            <a:ext cx="1524001" cy="647700"/>
          </a:xfrm>
          <a:prstGeom prst="rect">
            <a:avLst/>
          </a:prstGeom>
          <a:noFill/>
          <a:ln>
            <a:noFill/>
          </a:ln>
        </p:spPr>
      </p:pic>
      <p:cxnSp>
        <p:nvCxnSpPr>
          <p:cNvPr id="1207" name="Google Shape;1207;p151"/>
          <p:cNvCxnSpPr/>
          <p:nvPr/>
        </p:nvCxnSpPr>
        <p:spPr>
          <a:xfrm>
            <a:off x="6508950" y="1958025"/>
            <a:ext cx="0" cy="261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52"/>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213" name="Google Shape;1213;p152"/>
          <p:cNvSpPr txBox="1"/>
          <p:nvPr/>
        </p:nvSpPr>
        <p:spPr>
          <a:xfrm>
            <a:off x="756948" y="0"/>
            <a:ext cx="76119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Summary: For Loops w/ Strings or Lists</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14" name="Google Shape;1214;p152"/>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15" name="Google Shape;1215;p152"/>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6" name="Google Shape;1216;p152"/>
          <p:cNvSpPr txBox="1"/>
          <p:nvPr/>
        </p:nvSpPr>
        <p:spPr>
          <a:xfrm>
            <a:off x="609600" y="1028700"/>
            <a:ext cx="7772400" cy="3786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The loop target can be a string or a list</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1" marL="8001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If the loop target is a list – iterate over the elements of the list by increasing index</a:t>
            </a:r>
            <a:endParaRPr b="0" i="0" sz="1400" u="none" cap="none" strike="noStrike">
              <a:solidFill>
                <a:srgbClr val="000000"/>
              </a:solidFill>
              <a:latin typeface="Arial"/>
              <a:ea typeface="Arial"/>
              <a:cs typeface="Arial"/>
              <a:sym typeface="Arial"/>
            </a:endParaRPr>
          </a:p>
          <a:p>
            <a:pPr indent="-190500" lvl="1" marL="8001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1" marL="8001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If the loop target is a string – iterate over the characters of the string by increasing index</a:t>
            </a:r>
            <a:endParaRPr b="0" i="0" sz="1400" u="none" cap="none" strike="noStrike">
              <a:solidFill>
                <a:srgbClr val="000000"/>
              </a:solidFill>
              <a:latin typeface="Arial"/>
              <a:ea typeface="Arial"/>
              <a:cs typeface="Arial"/>
              <a:sym typeface="Arial"/>
            </a:endParaRPr>
          </a:p>
          <a:p>
            <a:pPr indent="-190500" lvl="1" marL="8001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We will see other python objects that can be loop for targets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53"/>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222" name="Google Shape;1222;p153"/>
          <p:cNvSpPr txBox="1"/>
          <p:nvPr/>
        </p:nvSpPr>
        <p:spPr>
          <a:xfrm>
            <a:off x="3877131" y="0"/>
            <a:ext cx="13716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Range</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23" name="Google Shape;1223;p153"/>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24" name="Google Shape;1224;p153"/>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25" name="Google Shape;1225;p153"/>
          <p:cNvPicPr preferRelativeResize="0"/>
          <p:nvPr/>
        </p:nvPicPr>
        <p:blipFill rotWithShape="1">
          <a:blip r:embed="rId3">
            <a:alphaModFix/>
          </a:blip>
          <a:srcRect b="0" l="0" r="0" t="0"/>
          <a:stretch/>
        </p:blipFill>
        <p:spPr>
          <a:xfrm>
            <a:off x="3124200" y="1371600"/>
            <a:ext cx="2171700" cy="1695450"/>
          </a:xfrm>
          <a:prstGeom prst="rect">
            <a:avLst/>
          </a:prstGeom>
          <a:noFill/>
          <a:ln>
            <a:noFill/>
          </a:ln>
        </p:spPr>
      </p:pic>
      <p:sp>
        <p:nvSpPr>
          <p:cNvPr id="1226" name="Google Shape;1226;p153"/>
          <p:cNvSpPr txBox="1"/>
          <p:nvPr/>
        </p:nvSpPr>
        <p:spPr>
          <a:xfrm>
            <a:off x="838200" y="1600200"/>
            <a:ext cx="1905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Built-in range function</a:t>
            </a:r>
            <a:endParaRPr b="0" i="0" sz="1400" u="none" cap="none" strike="noStrike">
              <a:solidFill>
                <a:srgbClr val="000000"/>
              </a:solidFill>
              <a:latin typeface="Arial"/>
              <a:ea typeface="Arial"/>
              <a:cs typeface="Arial"/>
              <a:sym typeface="Arial"/>
            </a:endParaRPr>
          </a:p>
        </p:txBody>
      </p:sp>
      <p:cxnSp>
        <p:nvCxnSpPr>
          <p:cNvPr id="1227" name="Google Shape;1227;p153"/>
          <p:cNvCxnSpPr/>
          <p:nvPr/>
        </p:nvCxnSpPr>
        <p:spPr>
          <a:xfrm>
            <a:off x="2286000" y="1828800"/>
            <a:ext cx="9144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228" name="Google Shape;1228;p153"/>
          <p:cNvSpPr txBox="1"/>
          <p:nvPr/>
        </p:nvSpPr>
        <p:spPr>
          <a:xfrm>
            <a:off x="5867400" y="1314450"/>
            <a:ext cx="2057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end (non-inclusive)</a:t>
            </a:r>
            <a:endParaRPr b="0" i="0" sz="1400" u="none" cap="none" strike="noStrike">
              <a:solidFill>
                <a:srgbClr val="000000"/>
              </a:solidFill>
              <a:latin typeface="Arial"/>
              <a:ea typeface="Arial"/>
              <a:cs typeface="Arial"/>
              <a:sym typeface="Arial"/>
            </a:endParaRPr>
          </a:p>
        </p:txBody>
      </p:sp>
      <p:cxnSp>
        <p:nvCxnSpPr>
          <p:cNvPr id="1229" name="Google Shape;1229;p153"/>
          <p:cNvCxnSpPr/>
          <p:nvPr/>
        </p:nvCxnSpPr>
        <p:spPr>
          <a:xfrm flipH="1">
            <a:off x="4569000" y="1485900"/>
            <a:ext cx="1298400" cy="265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230" name="Google Shape;1230;p153"/>
          <p:cNvSpPr txBox="1"/>
          <p:nvPr/>
        </p:nvSpPr>
        <p:spPr>
          <a:xfrm>
            <a:off x="4267200" y="685800"/>
            <a:ext cx="228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start (defaults to 0 if left off) </a:t>
            </a:r>
            <a:endParaRPr b="0" i="0" sz="1400" u="none" cap="none" strike="noStrike">
              <a:solidFill>
                <a:srgbClr val="000000"/>
              </a:solidFill>
              <a:latin typeface="Arial"/>
              <a:ea typeface="Arial"/>
              <a:cs typeface="Arial"/>
              <a:sym typeface="Arial"/>
            </a:endParaRPr>
          </a:p>
        </p:txBody>
      </p:sp>
      <p:cxnSp>
        <p:nvCxnSpPr>
          <p:cNvPr id="1231" name="Google Shape;1231;p153"/>
          <p:cNvCxnSpPr/>
          <p:nvPr/>
        </p:nvCxnSpPr>
        <p:spPr>
          <a:xfrm flipH="1">
            <a:off x="4165350" y="1217475"/>
            <a:ext cx="109500" cy="4515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54"/>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237" name="Google Shape;1237;p154"/>
          <p:cNvSpPr txBox="1"/>
          <p:nvPr/>
        </p:nvSpPr>
        <p:spPr>
          <a:xfrm>
            <a:off x="3877131" y="0"/>
            <a:ext cx="13716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Range</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38" name="Google Shape;1238;p154"/>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39" name="Google Shape;1239;p154"/>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40" name="Google Shape;1240;p154"/>
          <p:cNvPicPr preferRelativeResize="0"/>
          <p:nvPr/>
        </p:nvPicPr>
        <p:blipFill rotWithShape="1">
          <a:blip r:embed="rId3">
            <a:alphaModFix/>
          </a:blip>
          <a:srcRect b="0" l="0" r="0" t="0"/>
          <a:stretch/>
        </p:blipFill>
        <p:spPr>
          <a:xfrm>
            <a:off x="3124200" y="1371600"/>
            <a:ext cx="2171700" cy="1695450"/>
          </a:xfrm>
          <a:prstGeom prst="rect">
            <a:avLst/>
          </a:prstGeom>
          <a:noFill/>
          <a:ln>
            <a:noFill/>
          </a:ln>
        </p:spPr>
      </p:pic>
      <p:sp>
        <p:nvSpPr>
          <p:cNvPr id="1241" name="Google Shape;1241;p154"/>
          <p:cNvSpPr txBox="1"/>
          <p:nvPr/>
        </p:nvSpPr>
        <p:spPr>
          <a:xfrm>
            <a:off x="838200" y="1600200"/>
            <a:ext cx="1905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Built-in range function</a:t>
            </a:r>
            <a:endParaRPr b="0" i="0" sz="1400" u="none" cap="none" strike="noStrike">
              <a:solidFill>
                <a:srgbClr val="000000"/>
              </a:solidFill>
              <a:latin typeface="Arial"/>
              <a:ea typeface="Arial"/>
              <a:cs typeface="Arial"/>
              <a:sym typeface="Arial"/>
            </a:endParaRPr>
          </a:p>
        </p:txBody>
      </p:sp>
      <p:cxnSp>
        <p:nvCxnSpPr>
          <p:cNvPr id="1242" name="Google Shape;1242;p154"/>
          <p:cNvCxnSpPr/>
          <p:nvPr/>
        </p:nvCxnSpPr>
        <p:spPr>
          <a:xfrm>
            <a:off x="2286000" y="1828800"/>
            <a:ext cx="9144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243" name="Google Shape;1243;p154"/>
          <p:cNvSpPr txBox="1"/>
          <p:nvPr/>
        </p:nvSpPr>
        <p:spPr>
          <a:xfrm>
            <a:off x="4267200" y="685800"/>
            <a:ext cx="228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start (defaults to 0 if left off) </a:t>
            </a:r>
            <a:endParaRPr b="0" i="0" sz="1400" u="none" cap="none" strike="noStrike">
              <a:solidFill>
                <a:srgbClr val="000000"/>
              </a:solidFill>
              <a:latin typeface="Arial"/>
              <a:ea typeface="Arial"/>
              <a:cs typeface="Arial"/>
              <a:sym typeface="Arial"/>
            </a:endParaRPr>
          </a:p>
        </p:txBody>
      </p:sp>
      <p:cxnSp>
        <p:nvCxnSpPr>
          <p:cNvPr id="1244" name="Google Shape;1244;p154"/>
          <p:cNvCxnSpPr/>
          <p:nvPr/>
        </p:nvCxnSpPr>
        <p:spPr>
          <a:xfrm flipH="1">
            <a:off x="4185900" y="1143000"/>
            <a:ext cx="386100" cy="498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245" name="Google Shape;1245;p154"/>
          <p:cNvSpPr txBox="1"/>
          <p:nvPr/>
        </p:nvSpPr>
        <p:spPr>
          <a:xfrm>
            <a:off x="5867400" y="1314450"/>
            <a:ext cx="2057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end (non-inclusive)</a:t>
            </a:r>
            <a:endParaRPr b="0" i="0" sz="1400" u="none" cap="none" strike="noStrike">
              <a:solidFill>
                <a:srgbClr val="000000"/>
              </a:solidFill>
              <a:latin typeface="Arial"/>
              <a:ea typeface="Arial"/>
              <a:cs typeface="Arial"/>
              <a:sym typeface="Arial"/>
            </a:endParaRPr>
          </a:p>
        </p:txBody>
      </p:sp>
      <p:cxnSp>
        <p:nvCxnSpPr>
          <p:cNvPr id="1246" name="Google Shape;1246;p154"/>
          <p:cNvCxnSpPr/>
          <p:nvPr/>
        </p:nvCxnSpPr>
        <p:spPr>
          <a:xfrm flipH="1">
            <a:off x="4582800" y="1485900"/>
            <a:ext cx="1284600" cy="2925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247" name="Google Shape;1247;p154"/>
          <p:cNvSpPr txBox="1"/>
          <p:nvPr/>
        </p:nvSpPr>
        <p:spPr>
          <a:xfrm>
            <a:off x="1447800" y="3314700"/>
            <a:ext cx="6324600" cy="19395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Can use range(0,n) as loop target</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1" marL="8001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Need consecutive integers</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Need to repeat something n times</a:t>
            </a:r>
            <a:endParaRPr b="0" i="0" sz="1400" u="none" cap="none" strike="noStrike">
              <a:solidFill>
                <a:srgbClr val="000000"/>
              </a:solidFill>
              <a:latin typeface="Arial"/>
              <a:ea typeface="Arial"/>
              <a:cs typeface="Arial"/>
              <a:sym typeface="Arial"/>
            </a:endParaRPr>
          </a:p>
          <a:p>
            <a:pPr indent="-190500" lvl="1" marL="8001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55"/>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253" name="Google Shape;1253;p155"/>
          <p:cNvSpPr txBox="1"/>
          <p:nvPr/>
        </p:nvSpPr>
        <p:spPr>
          <a:xfrm>
            <a:off x="2575538" y="0"/>
            <a:ext cx="3974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Range</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54" name="Google Shape;1254;p155"/>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55" name="Google Shape;1255;p155"/>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56" name="Google Shape;1256;p155"/>
          <p:cNvPicPr preferRelativeResize="0"/>
          <p:nvPr/>
        </p:nvPicPr>
        <p:blipFill rotWithShape="1">
          <a:blip r:embed="rId3">
            <a:alphaModFix/>
          </a:blip>
          <a:srcRect b="0" l="0" r="0" t="0"/>
          <a:stretch/>
        </p:blipFill>
        <p:spPr>
          <a:xfrm>
            <a:off x="2521425" y="2687750"/>
            <a:ext cx="4886325" cy="1666875"/>
          </a:xfrm>
          <a:prstGeom prst="rect">
            <a:avLst/>
          </a:prstGeom>
          <a:noFill/>
          <a:ln>
            <a:noFill/>
          </a:ln>
        </p:spPr>
      </p:pic>
      <p:sp>
        <p:nvSpPr>
          <p:cNvPr id="1257" name="Google Shape;1257;p155"/>
          <p:cNvSpPr txBox="1"/>
          <p:nvPr/>
        </p:nvSpPr>
        <p:spPr>
          <a:xfrm>
            <a:off x="1600200" y="800100"/>
            <a:ext cx="7086600" cy="15699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Using range() as loop target to get consecutive integers</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Compute even numbers &gt;=0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56"/>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id="1263" name="Google Shape;1263;p156"/>
          <p:cNvSpPr txBox="1"/>
          <p:nvPr/>
        </p:nvSpPr>
        <p:spPr>
          <a:xfrm>
            <a:off x="2575538" y="0"/>
            <a:ext cx="3974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Range</a:t>
            </a:r>
            <a:endParaRPr b="0" i="0" sz="1400" u="none" cap="none" strike="noStrike">
              <a:solidFill>
                <a:srgbClr val="000000"/>
              </a:solidFill>
              <a:latin typeface="Arial"/>
              <a:ea typeface="Arial"/>
              <a:cs typeface="Arial"/>
              <a:sym typeface="Arial"/>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64" name="Google Shape;1264;p156"/>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65" name="Google Shape;1265;p156"/>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6" name="Google Shape;1266;p156"/>
          <p:cNvSpPr/>
          <p:nvPr/>
        </p:nvSpPr>
        <p:spPr>
          <a:xfrm>
            <a:off x="1524000" y="257175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67" name="Google Shape;1267;p156"/>
          <p:cNvPicPr preferRelativeResize="0"/>
          <p:nvPr/>
        </p:nvPicPr>
        <p:blipFill rotWithShape="1">
          <a:blip r:embed="rId3">
            <a:alphaModFix/>
          </a:blip>
          <a:srcRect b="0" l="0" r="0" t="0"/>
          <a:stretch/>
        </p:blipFill>
        <p:spPr>
          <a:xfrm>
            <a:off x="2514600" y="2057400"/>
            <a:ext cx="4886325" cy="1666875"/>
          </a:xfrm>
          <a:prstGeom prst="rect">
            <a:avLst/>
          </a:prstGeom>
          <a:noFill/>
          <a:ln>
            <a:noFill/>
          </a:ln>
        </p:spPr>
      </p:pic>
      <p:pic>
        <p:nvPicPr>
          <p:cNvPr descr="latex-image-1.pdf" id="1268" name="Google Shape;1268;p156"/>
          <p:cNvPicPr preferRelativeResize="0"/>
          <p:nvPr/>
        </p:nvPicPr>
        <p:blipFill rotWithShape="1">
          <a:blip r:embed="rId4">
            <a:alphaModFix/>
          </a:blip>
          <a:srcRect b="0" l="0" r="0" t="0"/>
          <a:stretch/>
        </p:blipFill>
        <p:spPr>
          <a:xfrm>
            <a:off x="2514600" y="1143000"/>
            <a:ext cx="2305052" cy="685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nvSpPr>
        <p:spPr>
          <a:xfrm>
            <a:off x="1048155" y="1200892"/>
            <a:ext cx="7047600" cy="2206800"/>
          </a:xfrm>
          <a:prstGeom prst="rect">
            <a:avLst/>
          </a:prstGeom>
          <a:noFill/>
          <a:ln>
            <a:noFill/>
          </a:ln>
        </p:spPr>
        <p:txBody>
          <a:bodyPr anchorCtr="0" anchor="t" bIns="25700" lIns="51425" spcFirstLastPara="1" rIns="51425" wrap="square" tIns="25700">
            <a:spAutoFit/>
          </a:bodyPr>
          <a:lstStyle/>
          <a:p>
            <a:pPr indent="-152400" lvl="0" marL="165100" marR="0" rtl="0" algn="l">
              <a:lnSpc>
                <a:spcPct val="150000"/>
              </a:lnSpc>
              <a:spcBef>
                <a:spcPts val="0"/>
              </a:spcBef>
              <a:spcAft>
                <a:spcPts val="0"/>
              </a:spcAft>
              <a:buClr>
                <a:schemeClr val="dk1"/>
              </a:buClr>
              <a:buSzPts val="2000"/>
              <a:buFont typeface="Arial"/>
              <a:buChar char="•"/>
            </a:pPr>
            <a:r>
              <a:rPr lang="en" sz="2000">
                <a:solidFill>
                  <a:schemeClr val="dk1"/>
                </a:solidFill>
                <a:latin typeface="Calibri"/>
                <a:ea typeface="Calibri"/>
                <a:cs typeface="Calibri"/>
                <a:sym typeface="Calibri"/>
              </a:rPr>
              <a:t>Python Programming</a:t>
            </a:r>
            <a:endParaRPr sz="800"/>
          </a:p>
          <a:p>
            <a:pPr indent="-152400" lvl="0" marL="165100" marR="0" rtl="0" algn="l">
              <a:lnSpc>
                <a:spcPct val="150000"/>
              </a:lnSpc>
              <a:spcBef>
                <a:spcPts val="0"/>
              </a:spcBef>
              <a:spcAft>
                <a:spcPts val="0"/>
              </a:spcAft>
              <a:buClr>
                <a:schemeClr val="dk1"/>
              </a:buClr>
              <a:buSzPts val="2000"/>
              <a:buFont typeface="Arial"/>
              <a:buChar char="•"/>
            </a:pPr>
            <a:r>
              <a:rPr lang="en" sz="2000">
                <a:solidFill>
                  <a:schemeClr val="dk1"/>
                </a:solidFill>
                <a:latin typeface="Calibri"/>
                <a:ea typeface="Calibri"/>
                <a:cs typeface="Calibri"/>
                <a:sym typeface="Calibri"/>
              </a:rPr>
              <a:t>Python for Science and Engineering</a:t>
            </a:r>
            <a:endParaRPr sz="800"/>
          </a:p>
          <a:p>
            <a:pPr indent="-152400" lvl="0" marL="165100" marR="0" rtl="0" algn="l">
              <a:lnSpc>
                <a:spcPct val="150000"/>
              </a:lnSpc>
              <a:spcBef>
                <a:spcPts val="0"/>
              </a:spcBef>
              <a:spcAft>
                <a:spcPts val="0"/>
              </a:spcAft>
              <a:buClr>
                <a:schemeClr val="dk1"/>
              </a:buClr>
              <a:buSzPts val="2000"/>
              <a:buFont typeface="Arial"/>
              <a:buChar char="•"/>
            </a:pPr>
            <a:r>
              <a:rPr lang="en" sz="2000">
                <a:solidFill>
                  <a:schemeClr val="dk1"/>
                </a:solidFill>
                <a:latin typeface="Calibri"/>
                <a:ea typeface="Calibri"/>
                <a:cs typeface="Calibri"/>
                <a:sym typeface="Calibri"/>
              </a:rPr>
              <a:t>Python for Control Engineering</a:t>
            </a:r>
            <a:endParaRPr sz="800"/>
          </a:p>
          <a:p>
            <a:pPr indent="-152400" lvl="0" marL="165100" marR="0" rtl="0" algn="l">
              <a:lnSpc>
                <a:spcPct val="150000"/>
              </a:lnSpc>
              <a:spcBef>
                <a:spcPts val="0"/>
              </a:spcBef>
              <a:spcAft>
                <a:spcPts val="0"/>
              </a:spcAft>
              <a:buClr>
                <a:schemeClr val="dk1"/>
              </a:buClr>
              <a:buSzPts val="2000"/>
              <a:buFont typeface="Arial"/>
              <a:buChar char="•"/>
            </a:pPr>
            <a:r>
              <a:rPr lang="en" sz="2000">
                <a:solidFill>
                  <a:schemeClr val="dk1"/>
                </a:solidFill>
                <a:latin typeface="Calibri"/>
                <a:ea typeface="Calibri"/>
                <a:cs typeface="Calibri"/>
                <a:sym typeface="Calibri"/>
              </a:rPr>
              <a:t>Python for Software Development</a:t>
            </a:r>
            <a:endParaRPr sz="800"/>
          </a:p>
          <a:p>
            <a:pPr indent="-152400" lvl="0" marL="165100" marR="0" rtl="0" algn="l">
              <a:lnSpc>
                <a:spcPct val="150000"/>
              </a:lnSpc>
              <a:spcBef>
                <a:spcPts val="0"/>
              </a:spcBef>
              <a:spcAft>
                <a:spcPts val="0"/>
              </a:spcAft>
              <a:buClr>
                <a:schemeClr val="dk1"/>
              </a:buClr>
              <a:buSzPts val="2000"/>
              <a:buFont typeface="Arial"/>
              <a:buChar char="•"/>
            </a:pPr>
            <a:r>
              <a:rPr lang="en" sz="2000">
                <a:solidFill>
                  <a:schemeClr val="dk1"/>
                </a:solidFill>
                <a:latin typeface="Calibri"/>
                <a:ea typeface="Calibri"/>
                <a:cs typeface="Calibri"/>
                <a:sym typeface="Calibri"/>
              </a:rPr>
              <a:t>Python for Data science</a:t>
            </a:r>
            <a:endParaRPr sz="800"/>
          </a:p>
        </p:txBody>
      </p:sp>
      <p:sp>
        <p:nvSpPr>
          <p:cNvPr id="229" name="Google Shape;229;p40"/>
          <p:cNvSpPr txBox="1"/>
          <p:nvPr/>
        </p:nvSpPr>
        <p:spPr>
          <a:xfrm>
            <a:off x="248055" y="422580"/>
            <a:ext cx="7208100" cy="467400"/>
          </a:xfrm>
          <a:prstGeom prst="rect">
            <a:avLst/>
          </a:prstGeom>
          <a:noFill/>
          <a:ln>
            <a:noFill/>
          </a:ln>
        </p:spPr>
        <p:txBody>
          <a:bodyPr anchorCtr="0" anchor="t" bIns="25700" lIns="51425" spcFirstLastPara="1" rIns="51425" wrap="square" tIns="25700">
            <a:spAutoFit/>
          </a:bodyPr>
          <a:lstStyle/>
          <a:p>
            <a:pPr indent="0" lvl="0" marL="0" marR="0" rtl="0" algn="l">
              <a:spcBef>
                <a:spcPts val="0"/>
              </a:spcBef>
              <a:spcAft>
                <a:spcPts val="0"/>
              </a:spcAft>
              <a:buNone/>
            </a:pPr>
            <a:r>
              <a:rPr lang="en" sz="2700">
                <a:solidFill>
                  <a:srgbClr val="2F5496"/>
                </a:solidFill>
                <a:latin typeface="Calibri"/>
                <a:ea typeface="Calibri"/>
                <a:cs typeface="Calibri"/>
                <a:sym typeface="Calibri"/>
              </a:rPr>
              <a:t>Programming branches in Python</a:t>
            </a:r>
            <a:endParaRPr sz="8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57"/>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74" name="Google Shape;1274;p157"/>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75" name="Google Shape;1275;p157"/>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76" name="Google Shape;1276;p157"/>
          <p:cNvPicPr preferRelativeResize="0"/>
          <p:nvPr/>
        </p:nvPicPr>
        <p:blipFill rotWithShape="1">
          <a:blip r:embed="rId3">
            <a:alphaModFix/>
          </a:blip>
          <a:srcRect b="0" l="0" r="0" t="0"/>
          <a:stretch/>
        </p:blipFill>
        <p:spPr>
          <a:xfrm>
            <a:off x="2514600" y="2057400"/>
            <a:ext cx="4886325" cy="1666875"/>
          </a:xfrm>
          <a:prstGeom prst="rect">
            <a:avLst/>
          </a:prstGeom>
          <a:noFill/>
          <a:ln>
            <a:noFill/>
          </a:ln>
        </p:spPr>
      </p:pic>
      <p:pic>
        <p:nvPicPr>
          <p:cNvPr descr="latex-image-1.pdf" id="1277" name="Google Shape;1277;p157"/>
          <p:cNvPicPr preferRelativeResize="0"/>
          <p:nvPr/>
        </p:nvPicPr>
        <p:blipFill rotWithShape="1">
          <a:blip r:embed="rId4">
            <a:alphaModFix/>
          </a:blip>
          <a:srcRect b="0" l="0" r="0" t="0"/>
          <a:stretch/>
        </p:blipFill>
        <p:spPr>
          <a:xfrm>
            <a:off x="2514600" y="1143000"/>
            <a:ext cx="2305052" cy="685799"/>
          </a:xfrm>
          <a:prstGeom prst="rect">
            <a:avLst/>
          </a:prstGeom>
          <a:noFill/>
          <a:ln>
            <a:noFill/>
          </a:ln>
        </p:spPr>
      </p:pic>
      <p:sp>
        <p:nvSpPr>
          <p:cNvPr id="1278" name="Google Shape;1278;p157"/>
          <p:cNvSpPr/>
          <p:nvPr/>
        </p:nvSpPr>
        <p:spPr>
          <a:xfrm>
            <a:off x="2819400" y="291465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9" name="Google Shape;1279;p157"/>
          <p:cNvSpPr txBox="1"/>
          <p:nvPr/>
        </p:nvSpPr>
        <p:spPr>
          <a:xfrm>
            <a:off x="2575538" y="0"/>
            <a:ext cx="3974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Range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58"/>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85" name="Google Shape;1285;p158"/>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86" name="Google Shape;1286;p158"/>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87" name="Google Shape;1287;p158"/>
          <p:cNvPicPr preferRelativeResize="0"/>
          <p:nvPr/>
        </p:nvPicPr>
        <p:blipFill rotWithShape="1">
          <a:blip r:embed="rId3">
            <a:alphaModFix/>
          </a:blip>
          <a:srcRect b="0" l="0" r="0" t="0"/>
          <a:stretch/>
        </p:blipFill>
        <p:spPr>
          <a:xfrm>
            <a:off x="2514600" y="2057400"/>
            <a:ext cx="4886325" cy="1666875"/>
          </a:xfrm>
          <a:prstGeom prst="rect">
            <a:avLst/>
          </a:prstGeom>
          <a:noFill/>
          <a:ln>
            <a:noFill/>
          </a:ln>
        </p:spPr>
      </p:pic>
      <p:sp>
        <p:nvSpPr>
          <p:cNvPr id="1288" name="Google Shape;1288;p158"/>
          <p:cNvSpPr/>
          <p:nvPr/>
        </p:nvSpPr>
        <p:spPr>
          <a:xfrm>
            <a:off x="3962400" y="331470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289" name="Google Shape;1289;p158"/>
          <p:cNvPicPr preferRelativeResize="0"/>
          <p:nvPr/>
        </p:nvPicPr>
        <p:blipFill rotWithShape="1">
          <a:blip r:embed="rId4">
            <a:alphaModFix/>
          </a:blip>
          <a:srcRect b="0" l="0" r="0" t="0"/>
          <a:stretch/>
        </p:blipFill>
        <p:spPr>
          <a:xfrm>
            <a:off x="2514600" y="1143000"/>
            <a:ext cx="2381251" cy="685800"/>
          </a:xfrm>
          <a:prstGeom prst="rect">
            <a:avLst/>
          </a:prstGeom>
          <a:noFill/>
          <a:ln>
            <a:noFill/>
          </a:ln>
        </p:spPr>
      </p:pic>
      <p:sp>
        <p:nvSpPr>
          <p:cNvPr id="1290" name="Google Shape;1290;p158"/>
          <p:cNvSpPr txBox="1"/>
          <p:nvPr/>
        </p:nvSpPr>
        <p:spPr>
          <a:xfrm>
            <a:off x="2575538" y="0"/>
            <a:ext cx="3974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Range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9"/>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96" name="Google Shape;1296;p159"/>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97" name="Google Shape;1297;p159"/>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98" name="Google Shape;1298;p159"/>
          <p:cNvPicPr preferRelativeResize="0"/>
          <p:nvPr/>
        </p:nvPicPr>
        <p:blipFill rotWithShape="1">
          <a:blip r:embed="rId3">
            <a:alphaModFix/>
          </a:blip>
          <a:srcRect b="0" l="0" r="0" t="0"/>
          <a:stretch/>
        </p:blipFill>
        <p:spPr>
          <a:xfrm>
            <a:off x="2514600" y="2057400"/>
            <a:ext cx="4886325" cy="1666875"/>
          </a:xfrm>
          <a:prstGeom prst="rect">
            <a:avLst/>
          </a:prstGeom>
          <a:noFill/>
          <a:ln>
            <a:noFill/>
          </a:ln>
        </p:spPr>
      </p:pic>
      <p:sp>
        <p:nvSpPr>
          <p:cNvPr id="1299" name="Google Shape;1299;p159"/>
          <p:cNvSpPr/>
          <p:nvPr/>
        </p:nvSpPr>
        <p:spPr>
          <a:xfrm>
            <a:off x="1676400" y="251460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300" name="Google Shape;1300;p159"/>
          <p:cNvPicPr preferRelativeResize="0"/>
          <p:nvPr/>
        </p:nvPicPr>
        <p:blipFill rotWithShape="1">
          <a:blip r:embed="rId4">
            <a:alphaModFix/>
          </a:blip>
          <a:srcRect b="0" l="0" r="0" t="0"/>
          <a:stretch/>
        </p:blipFill>
        <p:spPr>
          <a:xfrm>
            <a:off x="2514600" y="1143000"/>
            <a:ext cx="2381249" cy="676274"/>
          </a:xfrm>
          <a:prstGeom prst="rect">
            <a:avLst/>
          </a:prstGeom>
          <a:noFill/>
          <a:ln>
            <a:noFill/>
          </a:ln>
        </p:spPr>
      </p:pic>
      <p:sp>
        <p:nvSpPr>
          <p:cNvPr id="1301" name="Google Shape;1301;p159"/>
          <p:cNvSpPr txBox="1"/>
          <p:nvPr/>
        </p:nvSpPr>
        <p:spPr>
          <a:xfrm>
            <a:off x="2575538" y="0"/>
            <a:ext cx="3974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Range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60"/>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307" name="Google Shape;1307;p160"/>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308" name="Google Shape;1308;p160"/>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09" name="Google Shape;1309;p160"/>
          <p:cNvPicPr preferRelativeResize="0"/>
          <p:nvPr/>
        </p:nvPicPr>
        <p:blipFill rotWithShape="1">
          <a:blip r:embed="rId3">
            <a:alphaModFix/>
          </a:blip>
          <a:srcRect b="0" l="0" r="0" t="0"/>
          <a:stretch/>
        </p:blipFill>
        <p:spPr>
          <a:xfrm>
            <a:off x="2514600" y="2057400"/>
            <a:ext cx="4886325" cy="1666875"/>
          </a:xfrm>
          <a:prstGeom prst="rect">
            <a:avLst/>
          </a:prstGeom>
          <a:noFill/>
          <a:ln>
            <a:noFill/>
          </a:ln>
        </p:spPr>
      </p:pic>
      <p:sp>
        <p:nvSpPr>
          <p:cNvPr id="1310" name="Google Shape;1310;p160"/>
          <p:cNvSpPr/>
          <p:nvPr/>
        </p:nvSpPr>
        <p:spPr>
          <a:xfrm>
            <a:off x="2819400" y="291465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311" name="Google Shape;1311;p160"/>
          <p:cNvPicPr preferRelativeResize="0"/>
          <p:nvPr/>
        </p:nvPicPr>
        <p:blipFill rotWithShape="1">
          <a:blip r:embed="rId4">
            <a:alphaModFix/>
          </a:blip>
          <a:srcRect b="0" l="0" r="0" t="0"/>
          <a:stretch/>
        </p:blipFill>
        <p:spPr>
          <a:xfrm>
            <a:off x="2514600" y="1143000"/>
            <a:ext cx="2381249" cy="676274"/>
          </a:xfrm>
          <a:prstGeom prst="rect">
            <a:avLst/>
          </a:prstGeom>
          <a:noFill/>
          <a:ln>
            <a:noFill/>
          </a:ln>
        </p:spPr>
      </p:pic>
      <p:sp>
        <p:nvSpPr>
          <p:cNvPr id="1312" name="Google Shape;1312;p160"/>
          <p:cNvSpPr txBox="1"/>
          <p:nvPr/>
        </p:nvSpPr>
        <p:spPr>
          <a:xfrm>
            <a:off x="2575538" y="0"/>
            <a:ext cx="3974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Range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61"/>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318" name="Google Shape;1318;p161"/>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319" name="Google Shape;1319;p161"/>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20" name="Google Shape;1320;p161"/>
          <p:cNvPicPr preferRelativeResize="0"/>
          <p:nvPr/>
        </p:nvPicPr>
        <p:blipFill rotWithShape="1">
          <a:blip r:embed="rId3">
            <a:alphaModFix/>
          </a:blip>
          <a:srcRect b="0" l="0" r="0" t="0"/>
          <a:stretch/>
        </p:blipFill>
        <p:spPr>
          <a:xfrm>
            <a:off x="2514600" y="2057400"/>
            <a:ext cx="4886325" cy="1666875"/>
          </a:xfrm>
          <a:prstGeom prst="rect">
            <a:avLst/>
          </a:prstGeom>
          <a:noFill/>
          <a:ln>
            <a:noFill/>
          </a:ln>
        </p:spPr>
      </p:pic>
      <p:sp>
        <p:nvSpPr>
          <p:cNvPr id="1321" name="Google Shape;1321;p161"/>
          <p:cNvSpPr/>
          <p:nvPr/>
        </p:nvSpPr>
        <p:spPr>
          <a:xfrm>
            <a:off x="1676400" y="251460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322" name="Google Shape;1322;p161"/>
          <p:cNvPicPr preferRelativeResize="0"/>
          <p:nvPr/>
        </p:nvPicPr>
        <p:blipFill rotWithShape="1">
          <a:blip r:embed="rId4">
            <a:alphaModFix/>
          </a:blip>
          <a:srcRect b="0" l="0" r="0" t="0"/>
          <a:stretch/>
        </p:blipFill>
        <p:spPr>
          <a:xfrm>
            <a:off x="2514600" y="1143000"/>
            <a:ext cx="2381249" cy="676274"/>
          </a:xfrm>
          <a:prstGeom prst="rect">
            <a:avLst/>
          </a:prstGeom>
          <a:noFill/>
          <a:ln>
            <a:noFill/>
          </a:ln>
        </p:spPr>
      </p:pic>
      <p:sp>
        <p:nvSpPr>
          <p:cNvPr id="1323" name="Google Shape;1323;p161"/>
          <p:cNvSpPr txBox="1"/>
          <p:nvPr/>
        </p:nvSpPr>
        <p:spPr>
          <a:xfrm>
            <a:off x="2575538" y="0"/>
            <a:ext cx="3974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Range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62"/>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329" name="Google Shape;1329;p162"/>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330" name="Google Shape;1330;p162"/>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31" name="Google Shape;1331;p162"/>
          <p:cNvPicPr preferRelativeResize="0"/>
          <p:nvPr/>
        </p:nvPicPr>
        <p:blipFill rotWithShape="1">
          <a:blip r:embed="rId3">
            <a:alphaModFix/>
          </a:blip>
          <a:srcRect b="0" l="0" r="0" t="0"/>
          <a:stretch/>
        </p:blipFill>
        <p:spPr>
          <a:xfrm>
            <a:off x="2514600" y="2057400"/>
            <a:ext cx="4886325" cy="1666875"/>
          </a:xfrm>
          <a:prstGeom prst="rect">
            <a:avLst/>
          </a:prstGeom>
          <a:noFill/>
          <a:ln>
            <a:noFill/>
          </a:ln>
        </p:spPr>
      </p:pic>
      <p:sp>
        <p:nvSpPr>
          <p:cNvPr id="1332" name="Google Shape;1332;p162"/>
          <p:cNvSpPr/>
          <p:nvPr/>
        </p:nvSpPr>
        <p:spPr>
          <a:xfrm>
            <a:off x="2819400" y="291465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333" name="Google Shape;1333;p162"/>
          <p:cNvPicPr preferRelativeResize="0"/>
          <p:nvPr/>
        </p:nvPicPr>
        <p:blipFill rotWithShape="1">
          <a:blip r:embed="rId4">
            <a:alphaModFix/>
          </a:blip>
          <a:srcRect b="0" l="0" r="0" t="0"/>
          <a:stretch/>
        </p:blipFill>
        <p:spPr>
          <a:xfrm>
            <a:off x="2514600" y="1143000"/>
            <a:ext cx="2381249" cy="676274"/>
          </a:xfrm>
          <a:prstGeom prst="rect">
            <a:avLst/>
          </a:prstGeom>
          <a:noFill/>
          <a:ln>
            <a:noFill/>
          </a:ln>
        </p:spPr>
      </p:pic>
      <p:sp>
        <p:nvSpPr>
          <p:cNvPr id="1334" name="Google Shape;1334;p162"/>
          <p:cNvSpPr txBox="1"/>
          <p:nvPr/>
        </p:nvSpPr>
        <p:spPr>
          <a:xfrm>
            <a:off x="2575538" y="0"/>
            <a:ext cx="3974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Range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63"/>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340" name="Google Shape;1340;p163"/>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341" name="Google Shape;1341;p163"/>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42" name="Google Shape;1342;p163"/>
          <p:cNvPicPr preferRelativeResize="0"/>
          <p:nvPr/>
        </p:nvPicPr>
        <p:blipFill rotWithShape="1">
          <a:blip r:embed="rId3">
            <a:alphaModFix/>
          </a:blip>
          <a:srcRect b="0" l="0" r="0" t="0"/>
          <a:stretch/>
        </p:blipFill>
        <p:spPr>
          <a:xfrm>
            <a:off x="2514600" y="2057400"/>
            <a:ext cx="4886325" cy="1666875"/>
          </a:xfrm>
          <a:prstGeom prst="rect">
            <a:avLst/>
          </a:prstGeom>
          <a:noFill/>
          <a:ln>
            <a:noFill/>
          </a:ln>
        </p:spPr>
      </p:pic>
      <p:sp>
        <p:nvSpPr>
          <p:cNvPr id="1343" name="Google Shape;1343;p163"/>
          <p:cNvSpPr/>
          <p:nvPr/>
        </p:nvSpPr>
        <p:spPr>
          <a:xfrm>
            <a:off x="3237375" y="331470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344" name="Google Shape;1344;p163"/>
          <p:cNvPicPr preferRelativeResize="0"/>
          <p:nvPr/>
        </p:nvPicPr>
        <p:blipFill rotWithShape="1">
          <a:blip r:embed="rId4">
            <a:alphaModFix/>
          </a:blip>
          <a:srcRect b="0" l="0" r="0" t="0"/>
          <a:stretch/>
        </p:blipFill>
        <p:spPr>
          <a:xfrm>
            <a:off x="2514600" y="1143000"/>
            <a:ext cx="2705100" cy="676275"/>
          </a:xfrm>
          <a:prstGeom prst="rect">
            <a:avLst/>
          </a:prstGeom>
          <a:noFill/>
          <a:ln>
            <a:noFill/>
          </a:ln>
        </p:spPr>
      </p:pic>
      <p:sp>
        <p:nvSpPr>
          <p:cNvPr id="1345" name="Google Shape;1345;p163"/>
          <p:cNvSpPr txBox="1"/>
          <p:nvPr/>
        </p:nvSpPr>
        <p:spPr>
          <a:xfrm>
            <a:off x="2575538" y="0"/>
            <a:ext cx="3974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Range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64"/>
          <p:cNvSpPr txBox="1"/>
          <p:nvPr/>
        </p:nvSpPr>
        <p:spPr>
          <a:xfrm>
            <a:off x="-14068" y="0"/>
            <a:ext cx="9158100" cy="561300"/>
          </a:xfrm>
          <a:prstGeom prst="rect">
            <a:avLst/>
          </a:prstGeom>
          <a:solidFill>
            <a:schemeClr val="accent2"/>
          </a:solidFill>
          <a:ln>
            <a:noFill/>
          </a:ln>
        </p:spPr>
        <p:txBody>
          <a:bodyPr anchorCtr="0" anchor="t" bIns="45700" lIns="91425" spcFirstLastPara="1" rIns="91425" wrap="square" tIns="45700">
            <a:normAutofit fontScale="85000" lnSpcReduction="20000"/>
          </a:bodyPr>
          <a:lstStyle/>
          <a:p>
            <a:pPr indent="0" lvl="0" marL="0" marR="0" rtl="0" algn="ctr">
              <a:lnSpc>
                <a:spcPct val="100000"/>
              </a:lnSpc>
              <a:spcBef>
                <a:spcPts val="0"/>
              </a:spcBef>
              <a:spcAft>
                <a:spcPts val="0"/>
              </a:spcAft>
              <a:buClr>
                <a:schemeClr val="dk1"/>
              </a:buClr>
              <a:buSzPct val="100000"/>
              <a:buFont typeface="Calibri"/>
              <a:buNone/>
            </a:pPr>
            <a:r>
              <a:t/>
            </a:r>
            <a:endParaRPr b="1" i="0" sz="4400" u="none" cap="none" strike="noStrike">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351" name="Google Shape;1351;p164"/>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352" name="Google Shape;1352;p164"/>
          <p:cNvSpPr/>
          <p:nvPr/>
        </p:nvSpPr>
        <p:spPr>
          <a:xfrm>
            <a:off x="307975" y="5953"/>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53" name="Google Shape;1353;p164"/>
          <p:cNvPicPr preferRelativeResize="0"/>
          <p:nvPr/>
        </p:nvPicPr>
        <p:blipFill rotWithShape="1">
          <a:blip r:embed="rId3">
            <a:alphaModFix/>
          </a:blip>
          <a:srcRect b="0" l="0" r="0" t="0"/>
          <a:stretch/>
        </p:blipFill>
        <p:spPr>
          <a:xfrm>
            <a:off x="2514600" y="2057400"/>
            <a:ext cx="4886325" cy="1666875"/>
          </a:xfrm>
          <a:prstGeom prst="rect">
            <a:avLst/>
          </a:prstGeom>
          <a:noFill/>
          <a:ln>
            <a:noFill/>
          </a:ln>
        </p:spPr>
      </p:pic>
      <p:sp>
        <p:nvSpPr>
          <p:cNvPr id="1354" name="Google Shape;1354;p164"/>
          <p:cNvSpPr/>
          <p:nvPr/>
        </p:nvSpPr>
        <p:spPr>
          <a:xfrm>
            <a:off x="1676400" y="2514600"/>
            <a:ext cx="838200" cy="1716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atex-image-1.pdf" id="1355" name="Google Shape;1355;p164"/>
          <p:cNvPicPr preferRelativeResize="0"/>
          <p:nvPr/>
        </p:nvPicPr>
        <p:blipFill rotWithShape="1">
          <a:blip r:embed="rId4">
            <a:alphaModFix/>
          </a:blip>
          <a:srcRect b="0" l="0" r="0" t="0"/>
          <a:stretch/>
        </p:blipFill>
        <p:spPr>
          <a:xfrm>
            <a:off x="2514600" y="1143000"/>
            <a:ext cx="2705102" cy="685800"/>
          </a:xfrm>
          <a:prstGeom prst="rect">
            <a:avLst/>
          </a:prstGeom>
          <a:noFill/>
          <a:ln>
            <a:noFill/>
          </a:ln>
        </p:spPr>
      </p:pic>
      <p:pic>
        <p:nvPicPr>
          <p:cNvPr descr="latex-image-1.pdf" id="1356" name="Google Shape;1356;p164"/>
          <p:cNvPicPr preferRelativeResize="0"/>
          <p:nvPr/>
        </p:nvPicPr>
        <p:blipFill rotWithShape="1">
          <a:blip r:embed="rId5">
            <a:alphaModFix/>
          </a:blip>
          <a:srcRect b="0" l="0" r="0" t="0"/>
          <a:stretch/>
        </p:blipFill>
        <p:spPr>
          <a:xfrm>
            <a:off x="3469500" y="4241038"/>
            <a:ext cx="1781175" cy="257175"/>
          </a:xfrm>
          <a:prstGeom prst="rect">
            <a:avLst/>
          </a:prstGeom>
          <a:noFill/>
          <a:ln>
            <a:noFill/>
          </a:ln>
        </p:spPr>
      </p:pic>
      <p:sp>
        <p:nvSpPr>
          <p:cNvPr id="1357" name="Google Shape;1357;p164"/>
          <p:cNvSpPr txBox="1"/>
          <p:nvPr/>
        </p:nvSpPr>
        <p:spPr>
          <a:xfrm>
            <a:off x="2575538" y="0"/>
            <a:ext cx="3974700" cy="646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Calibri"/>
                <a:ea typeface="Calibri"/>
                <a:cs typeface="Calibri"/>
                <a:sym typeface="Calibri"/>
              </a:rPr>
              <a:t>For Loops w/ Range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165"/>
          <p:cNvPicPr preferRelativeResize="0"/>
          <p:nvPr/>
        </p:nvPicPr>
        <p:blipFill>
          <a:blip r:embed="rId3">
            <a:alphaModFix/>
          </a:blip>
          <a:stretch>
            <a:fillRect/>
          </a:stretch>
        </p:blipFill>
        <p:spPr>
          <a:xfrm>
            <a:off x="774800" y="125050"/>
            <a:ext cx="7877175" cy="46863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pic>
        <p:nvPicPr>
          <p:cNvPr id="1368" name="Google Shape;1368;p166"/>
          <p:cNvPicPr preferRelativeResize="0"/>
          <p:nvPr/>
        </p:nvPicPr>
        <p:blipFill>
          <a:blip r:embed="rId3">
            <a:alphaModFix/>
          </a:blip>
          <a:stretch>
            <a:fillRect/>
          </a:stretch>
        </p:blipFill>
        <p:spPr>
          <a:xfrm>
            <a:off x="106800" y="1516481"/>
            <a:ext cx="6629402" cy="2238904"/>
          </a:xfrm>
          <a:prstGeom prst="rect">
            <a:avLst/>
          </a:prstGeom>
          <a:noFill/>
          <a:ln>
            <a:noFill/>
          </a:ln>
        </p:spPr>
      </p:pic>
      <p:pic>
        <p:nvPicPr>
          <p:cNvPr id="1369" name="Google Shape;1369;p166"/>
          <p:cNvPicPr preferRelativeResize="0"/>
          <p:nvPr/>
        </p:nvPicPr>
        <p:blipFill>
          <a:blip r:embed="rId4">
            <a:alphaModFix/>
          </a:blip>
          <a:stretch>
            <a:fillRect/>
          </a:stretch>
        </p:blipFill>
        <p:spPr>
          <a:xfrm>
            <a:off x="152400" y="53085"/>
            <a:ext cx="6200775" cy="12358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628650" y="273844"/>
            <a:ext cx="7886700" cy="386700"/>
          </a:xfrm>
          <a:prstGeom prst="rect">
            <a:avLst/>
          </a:prstGeom>
          <a:noFill/>
          <a:ln>
            <a:noFill/>
          </a:ln>
        </p:spPr>
        <p:txBody>
          <a:bodyPr anchorCtr="0" anchor="ctr" bIns="0" lIns="0" spcFirstLastPara="1" rIns="0" wrap="square" tIns="17150">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Careers with Python</a:t>
            </a:r>
            <a:endParaRPr sz="2400">
              <a:latin typeface="Trebuchet MS"/>
              <a:ea typeface="Trebuchet MS"/>
              <a:cs typeface="Trebuchet MS"/>
              <a:sym typeface="Trebuchet MS"/>
            </a:endParaRPr>
          </a:p>
        </p:txBody>
      </p:sp>
      <p:sp>
        <p:nvSpPr>
          <p:cNvPr id="235" name="Google Shape;235;p41"/>
          <p:cNvSpPr txBox="1"/>
          <p:nvPr/>
        </p:nvSpPr>
        <p:spPr>
          <a:xfrm>
            <a:off x="787237" y="1896956"/>
            <a:ext cx="2570700" cy="2000400"/>
          </a:xfrm>
          <a:prstGeom prst="rect">
            <a:avLst/>
          </a:prstGeom>
          <a:noFill/>
          <a:ln>
            <a:noFill/>
          </a:ln>
        </p:spPr>
        <p:txBody>
          <a:bodyPr anchorCtr="0" anchor="t" bIns="0" lIns="0" spcFirstLastPara="1" rIns="0" wrap="square" tIns="42550">
            <a:spAutoFit/>
          </a:bodyPr>
          <a:lstStyle/>
          <a:p>
            <a:pPr indent="-336550" lvl="0" marL="342900" marR="0" rtl="0" algn="l">
              <a:lnSpc>
                <a:spcPct val="150000"/>
              </a:lnSpc>
              <a:spcBef>
                <a:spcPts val="0"/>
              </a:spcBef>
              <a:spcAft>
                <a:spcPts val="0"/>
              </a:spcAft>
              <a:buClr>
                <a:srgbClr val="595959"/>
              </a:buClr>
              <a:buSzPts val="1300"/>
              <a:buFont typeface="Arial"/>
              <a:buChar char="●"/>
            </a:pPr>
            <a:r>
              <a:rPr b="0" i="0" lang="en" sz="1200" u="none" cap="none" strike="noStrike">
                <a:solidFill>
                  <a:schemeClr val="dk1"/>
                </a:solidFill>
                <a:latin typeface="Tahoma"/>
                <a:ea typeface="Tahoma"/>
                <a:cs typeface="Tahoma"/>
                <a:sym typeface="Tahoma"/>
              </a:rPr>
              <a:t>Game developer</a:t>
            </a:r>
            <a:endParaRPr b="0" i="0" sz="1200" u="none" cap="none" strike="noStrike">
              <a:solidFill>
                <a:schemeClr val="dk1"/>
              </a:solidFill>
              <a:latin typeface="Tahoma"/>
              <a:ea typeface="Tahoma"/>
              <a:cs typeface="Tahoma"/>
              <a:sym typeface="Tahoma"/>
            </a:endParaRPr>
          </a:p>
          <a:p>
            <a:pPr indent="-336550" lvl="0" marL="342900" marR="0" rtl="0" algn="l">
              <a:lnSpc>
                <a:spcPct val="150000"/>
              </a:lnSpc>
              <a:spcBef>
                <a:spcPts val="400"/>
              </a:spcBef>
              <a:spcAft>
                <a:spcPts val="0"/>
              </a:spcAft>
              <a:buClr>
                <a:srgbClr val="595959"/>
              </a:buClr>
              <a:buSzPts val="1300"/>
              <a:buFont typeface="Arial"/>
              <a:buChar char="●"/>
            </a:pPr>
            <a:r>
              <a:rPr b="0" i="0" lang="en" sz="1200" u="none" cap="none" strike="noStrike">
                <a:solidFill>
                  <a:schemeClr val="dk1"/>
                </a:solidFill>
                <a:latin typeface="Tahoma"/>
                <a:ea typeface="Tahoma"/>
                <a:cs typeface="Tahoma"/>
                <a:sym typeface="Tahoma"/>
              </a:rPr>
              <a:t>Web designer</a:t>
            </a:r>
            <a:endParaRPr b="0" i="0" sz="1200" u="none" cap="none" strike="noStrike">
              <a:solidFill>
                <a:schemeClr val="dk1"/>
              </a:solidFill>
              <a:latin typeface="Tahoma"/>
              <a:ea typeface="Tahoma"/>
              <a:cs typeface="Tahoma"/>
              <a:sym typeface="Tahoma"/>
            </a:endParaRPr>
          </a:p>
          <a:p>
            <a:pPr indent="-336550" lvl="0" marL="342900" marR="0" rtl="0" algn="l">
              <a:lnSpc>
                <a:spcPct val="150000"/>
              </a:lnSpc>
              <a:spcBef>
                <a:spcPts val="400"/>
              </a:spcBef>
              <a:spcAft>
                <a:spcPts val="0"/>
              </a:spcAft>
              <a:buClr>
                <a:srgbClr val="595959"/>
              </a:buClr>
              <a:buSzPts val="1300"/>
              <a:buFont typeface="Arial"/>
              <a:buChar char="●"/>
            </a:pPr>
            <a:r>
              <a:rPr b="0" i="0" lang="en" sz="1200" u="none" cap="none" strike="noStrike">
                <a:solidFill>
                  <a:schemeClr val="dk1"/>
                </a:solidFill>
                <a:latin typeface="Tahoma"/>
                <a:ea typeface="Tahoma"/>
                <a:cs typeface="Tahoma"/>
                <a:sym typeface="Tahoma"/>
              </a:rPr>
              <a:t>Python developer</a:t>
            </a:r>
            <a:endParaRPr b="0" i="0" sz="1200" u="none" cap="none" strike="noStrike">
              <a:solidFill>
                <a:schemeClr val="dk1"/>
              </a:solidFill>
              <a:latin typeface="Tahoma"/>
              <a:ea typeface="Tahoma"/>
              <a:cs typeface="Tahoma"/>
              <a:sym typeface="Tahoma"/>
            </a:endParaRPr>
          </a:p>
          <a:p>
            <a:pPr indent="-336550" lvl="0" marL="342900" marR="0" rtl="0" algn="l">
              <a:lnSpc>
                <a:spcPct val="150000"/>
              </a:lnSpc>
              <a:spcBef>
                <a:spcPts val="400"/>
              </a:spcBef>
              <a:spcAft>
                <a:spcPts val="0"/>
              </a:spcAft>
              <a:buClr>
                <a:srgbClr val="595959"/>
              </a:buClr>
              <a:buSzPts val="1300"/>
              <a:buFont typeface="Arial"/>
              <a:buChar char="●"/>
            </a:pPr>
            <a:r>
              <a:rPr b="0" i="0" lang="en" sz="1200" u="none" cap="none" strike="noStrike">
                <a:solidFill>
                  <a:schemeClr val="dk1"/>
                </a:solidFill>
                <a:latin typeface="Tahoma"/>
                <a:ea typeface="Tahoma"/>
                <a:cs typeface="Tahoma"/>
                <a:sym typeface="Tahoma"/>
              </a:rPr>
              <a:t>Full-stack developer</a:t>
            </a:r>
            <a:endParaRPr b="0" i="0" sz="1200" u="none" cap="none" strike="noStrike">
              <a:solidFill>
                <a:schemeClr val="dk1"/>
              </a:solidFill>
              <a:latin typeface="Tahoma"/>
              <a:ea typeface="Tahoma"/>
              <a:cs typeface="Tahoma"/>
              <a:sym typeface="Tahoma"/>
            </a:endParaRPr>
          </a:p>
          <a:p>
            <a:pPr indent="-336550" lvl="0" marL="342900" marR="0" rtl="0" algn="l">
              <a:lnSpc>
                <a:spcPct val="150000"/>
              </a:lnSpc>
              <a:spcBef>
                <a:spcPts val="400"/>
              </a:spcBef>
              <a:spcAft>
                <a:spcPts val="0"/>
              </a:spcAft>
              <a:buClr>
                <a:srgbClr val="595959"/>
              </a:buClr>
              <a:buSzPts val="1300"/>
              <a:buFont typeface="Arial"/>
              <a:buChar char="●"/>
            </a:pPr>
            <a:r>
              <a:rPr b="0" i="0" lang="en" sz="1200" u="none" cap="none" strike="noStrike">
                <a:solidFill>
                  <a:schemeClr val="dk1"/>
                </a:solidFill>
                <a:latin typeface="Tahoma"/>
                <a:ea typeface="Tahoma"/>
                <a:cs typeface="Tahoma"/>
                <a:sym typeface="Tahoma"/>
              </a:rPr>
              <a:t>Machine learning engineer</a:t>
            </a:r>
            <a:endParaRPr b="0" i="0" sz="1200" u="none" cap="none" strike="noStrike">
              <a:solidFill>
                <a:schemeClr val="dk1"/>
              </a:solidFill>
              <a:latin typeface="Tahoma"/>
              <a:ea typeface="Tahoma"/>
              <a:cs typeface="Tahoma"/>
              <a:sym typeface="Tahoma"/>
            </a:endParaRPr>
          </a:p>
          <a:p>
            <a:pPr indent="-336550" lvl="0" marL="342900" marR="0" rtl="0" algn="l">
              <a:lnSpc>
                <a:spcPct val="150000"/>
              </a:lnSpc>
              <a:spcBef>
                <a:spcPts val="400"/>
              </a:spcBef>
              <a:spcAft>
                <a:spcPts val="0"/>
              </a:spcAft>
              <a:buClr>
                <a:srgbClr val="595959"/>
              </a:buClr>
              <a:buSzPts val="1300"/>
              <a:buFont typeface="Arial"/>
              <a:buChar char="●"/>
            </a:pPr>
            <a:r>
              <a:rPr b="0" i="0" lang="en" sz="1200" u="none" cap="none" strike="noStrike">
                <a:solidFill>
                  <a:schemeClr val="dk1"/>
                </a:solidFill>
                <a:latin typeface="Tahoma"/>
                <a:ea typeface="Tahoma"/>
                <a:cs typeface="Tahoma"/>
                <a:sym typeface="Tahoma"/>
              </a:rPr>
              <a:t>Data scientist</a:t>
            </a:r>
            <a:endParaRPr b="0" i="0" sz="1200" u="none" cap="none" strike="noStrike">
              <a:solidFill>
                <a:schemeClr val="dk1"/>
              </a:solidFill>
              <a:latin typeface="Tahoma"/>
              <a:ea typeface="Tahoma"/>
              <a:cs typeface="Tahoma"/>
              <a:sym typeface="Tahoma"/>
            </a:endParaRPr>
          </a:p>
        </p:txBody>
      </p:sp>
      <p:sp>
        <p:nvSpPr>
          <p:cNvPr id="236" name="Google Shape;236;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37" name="Google Shape;237;p41"/>
          <p:cNvSpPr txBox="1"/>
          <p:nvPr/>
        </p:nvSpPr>
        <p:spPr>
          <a:xfrm>
            <a:off x="4632563" y="1675894"/>
            <a:ext cx="2250000" cy="3083700"/>
          </a:xfrm>
          <a:prstGeom prst="rect">
            <a:avLst/>
          </a:prstGeom>
          <a:noFill/>
          <a:ln>
            <a:noFill/>
          </a:ln>
        </p:spPr>
        <p:txBody>
          <a:bodyPr anchorCtr="0" anchor="t" bIns="68575" lIns="68575" spcFirstLastPara="1" rIns="68575" wrap="square" tIns="68575">
            <a:spAutoFit/>
          </a:bodyPr>
          <a:lstStyle/>
          <a:p>
            <a:pPr indent="-336550" lvl="0" marL="342900" rtl="0" algn="l">
              <a:lnSpc>
                <a:spcPct val="150000"/>
              </a:lnSpc>
              <a:spcBef>
                <a:spcPts val="400"/>
              </a:spcBef>
              <a:spcAft>
                <a:spcPts val="0"/>
              </a:spcAft>
              <a:buClr>
                <a:srgbClr val="595959"/>
              </a:buClr>
              <a:buSzPts val="1300"/>
              <a:buChar char="●"/>
            </a:pPr>
            <a:r>
              <a:rPr lang="en" sz="1200">
                <a:solidFill>
                  <a:schemeClr val="dk1"/>
                </a:solidFill>
                <a:latin typeface="Tahoma"/>
                <a:ea typeface="Tahoma"/>
                <a:cs typeface="Tahoma"/>
                <a:sym typeface="Tahoma"/>
              </a:rPr>
              <a:t>Data analyst</a:t>
            </a:r>
            <a:endParaRPr sz="1200">
              <a:solidFill>
                <a:schemeClr val="dk1"/>
              </a:solidFill>
              <a:latin typeface="Tahoma"/>
              <a:ea typeface="Tahoma"/>
              <a:cs typeface="Tahoma"/>
              <a:sym typeface="Tahoma"/>
            </a:endParaRPr>
          </a:p>
          <a:p>
            <a:pPr indent="-336550" lvl="0" marL="342900" rtl="0" algn="l">
              <a:lnSpc>
                <a:spcPct val="150000"/>
              </a:lnSpc>
              <a:spcBef>
                <a:spcPts val="400"/>
              </a:spcBef>
              <a:spcAft>
                <a:spcPts val="0"/>
              </a:spcAft>
              <a:buClr>
                <a:srgbClr val="595959"/>
              </a:buClr>
              <a:buSzPts val="1300"/>
              <a:buChar char="●"/>
            </a:pPr>
            <a:r>
              <a:rPr lang="en" sz="1200">
                <a:solidFill>
                  <a:schemeClr val="dk1"/>
                </a:solidFill>
                <a:latin typeface="Tahoma"/>
                <a:ea typeface="Tahoma"/>
                <a:cs typeface="Tahoma"/>
                <a:sym typeface="Tahoma"/>
              </a:rPr>
              <a:t>Data analyst</a:t>
            </a:r>
            <a:endParaRPr sz="1200">
              <a:solidFill>
                <a:schemeClr val="dk1"/>
              </a:solidFill>
              <a:latin typeface="Tahoma"/>
              <a:ea typeface="Tahoma"/>
              <a:cs typeface="Tahoma"/>
              <a:sym typeface="Tahoma"/>
            </a:endParaRPr>
          </a:p>
          <a:p>
            <a:pPr indent="-336550" lvl="0" marL="342900" rtl="0" algn="l">
              <a:lnSpc>
                <a:spcPct val="150000"/>
              </a:lnSpc>
              <a:spcBef>
                <a:spcPts val="400"/>
              </a:spcBef>
              <a:spcAft>
                <a:spcPts val="0"/>
              </a:spcAft>
              <a:buClr>
                <a:srgbClr val="595959"/>
              </a:buClr>
              <a:buSzPts val="1300"/>
              <a:buChar char="●"/>
            </a:pPr>
            <a:r>
              <a:rPr lang="en" sz="1200">
                <a:solidFill>
                  <a:schemeClr val="dk1"/>
                </a:solidFill>
                <a:latin typeface="Tahoma"/>
                <a:ea typeface="Tahoma"/>
                <a:cs typeface="Tahoma"/>
                <a:sym typeface="Tahoma"/>
              </a:rPr>
              <a:t>Data engineer</a:t>
            </a:r>
            <a:endParaRPr sz="1200">
              <a:solidFill>
                <a:schemeClr val="dk1"/>
              </a:solidFill>
              <a:latin typeface="Tahoma"/>
              <a:ea typeface="Tahoma"/>
              <a:cs typeface="Tahoma"/>
              <a:sym typeface="Tahoma"/>
            </a:endParaRPr>
          </a:p>
          <a:p>
            <a:pPr indent="-336550" lvl="0" marL="342900" rtl="0" algn="l">
              <a:lnSpc>
                <a:spcPct val="150000"/>
              </a:lnSpc>
              <a:spcBef>
                <a:spcPts val="400"/>
              </a:spcBef>
              <a:spcAft>
                <a:spcPts val="0"/>
              </a:spcAft>
              <a:buClr>
                <a:srgbClr val="595959"/>
              </a:buClr>
              <a:buSzPts val="1300"/>
              <a:buChar char="●"/>
            </a:pPr>
            <a:r>
              <a:rPr lang="en" sz="1200">
                <a:solidFill>
                  <a:schemeClr val="dk1"/>
                </a:solidFill>
                <a:latin typeface="Tahoma"/>
                <a:ea typeface="Tahoma"/>
                <a:cs typeface="Tahoma"/>
                <a:sym typeface="Tahoma"/>
              </a:rPr>
              <a:t>DevOps engineer</a:t>
            </a:r>
            <a:endParaRPr sz="1200">
              <a:solidFill>
                <a:schemeClr val="dk1"/>
              </a:solidFill>
              <a:latin typeface="Tahoma"/>
              <a:ea typeface="Tahoma"/>
              <a:cs typeface="Tahoma"/>
              <a:sym typeface="Tahoma"/>
            </a:endParaRPr>
          </a:p>
          <a:p>
            <a:pPr indent="-336550" lvl="0" marL="342900" rtl="0" algn="l">
              <a:lnSpc>
                <a:spcPct val="150000"/>
              </a:lnSpc>
              <a:spcBef>
                <a:spcPts val="400"/>
              </a:spcBef>
              <a:spcAft>
                <a:spcPts val="0"/>
              </a:spcAft>
              <a:buClr>
                <a:srgbClr val="595959"/>
              </a:buClr>
              <a:buSzPts val="1300"/>
              <a:buChar char="●"/>
            </a:pPr>
            <a:r>
              <a:rPr lang="en" sz="1200">
                <a:solidFill>
                  <a:schemeClr val="dk1"/>
                </a:solidFill>
                <a:latin typeface="Tahoma"/>
                <a:ea typeface="Tahoma"/>
                <a:cs typeface="Tahoma"/>
                <a:sym typeface="Tahoma"/>
              </a:rPr>
              <a:t>Software engineer</a:t>
            </a:r>
            <a:endParaRPr sz="1200">
              <a:solidFill>
                <a:schemeClr val="dk1"/>
              </a:solidFill>
              <a:latin typeface="Tahoma"/>
              <a:ea typeface="Tahoma"/>
              <a:cs typeface="Tahoma"/>
              <a:sym typeface="Tahoma"/>
            </a:endParaRPr>
          </a:p>
          <a:p>
            <a:pPr indent="-336550" lvl="0" marL="342900" rtl="0" algn="l">
              <a:lnSpc>
                <a:spcPct val="150000"/>
              </a:lnSpc>
              <a:spcBef>
                <a:spcPts val="400"/>
              </a:spcBef>
              <a:spcAft>
                <a:spcPts val="0"/>
              </a:spcAft>
              <a:buClr>
                <a:srgbClr val="595959"/>
              </a:buClr>
              <a:buSzPts val="1300"/>
              <a:buChar char="●"/>
            </a:pPr>
            <a:r>
              <a:rPr lang="en" sz="1200">
                <a:solidFill>
                  <a:schemeClr val="dk1"/>
                </a:solidFill>
                <a:latin typeface="Tahoma"/>
                <a:ea typeface="Tahoma"/>
                <a:cs typeface="Tahoma"/>
                <a:sym typeface="Tahoma"/>
              </a:rPr>
              <a:t>Many more other roles</a:t>
            </a:r>
            <a:endParaRPr sz="1200">
              <a:solidFill>
                <a:schemeClr val="dk1"/>
              </a:solidFill>
              <a:latin typeface="Tahoma"/>
              <a:ea typeface="Tahoma"/>
              <a:cs typeface="Tahoma"/>
              <a:sym typeface="Tahoma"/>
            </a:endParaRPr>
          </a:p>
          <a:p>
            <a:pPr indent="-336550" lvl="0" marL="342900" rtl="0" algn="l">
              <a:lnSpc>
                <a:spcPct val="150000"/>
              </a:lnSpc>
              <a:spcBef>
                <a:spcPts val="400"/>
              </a:spcBef>
              <a:spcAft>
                <a:spcPts val="0"/>
              </a:spcAft>
              <a:buClr>
                <a:srgbClr val="595959"/>
              </a:buClr>
              <a:buSzPts val="1300"/>
              <a:buChar char="●"/>
            </a:pPr>
            <a:r>
              <a:rPr lang="en" sz="1200">
                <a:solidFill>
                  <a:schemeClr val="dk1"/>
                </a:solidFill>
                <a:latin typeface="Tahoma"/>
                <a:ea typeface="Tahoma"/>
                <a:cs typeface="Tahoma"/>
                <a:sym typeface="Tahoma"/>
              </a:rPr>
              <a:t>Software engineer</a:t>
            </a:r>
            <a:endParaRPr sz="1200">
              <a:solidFill>
                <a:schemeClr val="dk1"/>
              </a:solidFill>
              <a:latin typeface="Tahoma"/>
              <a:ea typeface="Tahoma"/>
              <a:cs typeface="Tahoma"/>
              <a:sym typeface="Tahoma"/>
            </a:endParaRPr>
          </a:p>
          <a:p>
            <a:pPr indent="-336550" lvl="0" marL="342900" rtl="0" algn="l">
              <a:lnSpc>
                <a:spcPct val="150000"/>
              </a:lnSpc>
              <a:spcBef>
                <a:spcPts val="400"/>
              </a:spcBef>
              <a:spcAft>
                <a:spcPts val="0"/>
              </a:spcAft>
              <a:buClr>
                <a:srgbClr val="595959"/>
              </a:buClr>
              <a:buSzPts val="1300"/>
              <a:buChar char="●"/>
            </a:pPr>
            <a:r>
              <a:rPr lang="en" sz="1200">
                <a:solidFill>
                  <a:schemeClr val="dk1"/>
                </a:solidFill>
                <a:latin typeface="Tahoma"/>
                <a:ea typeface="Tahoma"/>
                <a:cs typeface="Tahoma"/>
                <a:sym typeface="Tahoma"/>
              </a:rPr>
              <a:t>Many more other high salary</a:t>
            </a:r>
            <a:endParaRPr sz="1200">
              <a:solidFill>
                <a:schemeClr val="dk1"/>
              </a:solidFill>
              <a:latin typeface="Tahoma"/>
              <a:ea typeface="Tahoma"/>
              <a:cs typeface="Tahoma"/>
              <a:sym typeface="Tahoma"/>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pic>
        <p:nvPicPr>
          <p:cNvPr id="1374" name="Google Shape;1374;p167"/>
          <p:cNvPicPr preferRelativeResize="0"/>
          <p:nvPr/>
        </p:nvPicPr>
        <p:blipFill>
          <a:blip r:embed="rId3">
            <a:alphaModFix/>
          </a:blip>
          <a:stretch>
            <a:fillRect/>
          </a:stretch>
        </p:blipFill>
        <p:spPr>
          <a:xfrm>
            <a:off x="170675" y="438150"/>
            <a:ext cx="8124825" cy="42672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pic>
        <p:nvPicPr>
          <p:cNvPr id="1379" name="Google Shape;1379;p168"/>
          <p:cNvPicPr preferRelativeResize="0"/>
          <p:nvPr/>
        </p:nvPicPr>
        <p:blipFill>
          <a:blip r:embed="rId3">
            <a:alphaModFix/>
          </a:blip>
          <a:stretch>
            <a:fillRect/>
          </a:stretch>
        </p:blipFill>
        <p:spPr>
          <a:xfrm>
            <a:off x="152400" y="202475"/>
            <a:ext cx="8839201" cy="447889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idx="1" type="body"/>
          </p:nvPr>
        </p:nvSpPr>
        <p:spPr>
          <a:xfrm>
            <a:off x="334250" y="697075"/>
            <a:ext cx="7915200" cy="351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jupyter notebook --notebook-dir="H:\DEPI ENGBARAA\python_basics"</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This command </a:t>
            </a:r>
            <a:r>
              <a:rPr b="1" lang="en" sz="1100">
                <a:solidFill>
                  <a:schemeClr val="dk1"/>
                </a:solidFill>
              </a:rPr>
              <a:t>launches Jupyter Notebook</a:t>
            </a:r>
            <a:r>
              <a:rPr lang="en" sz="1100">
                <a:solidFill>
                  <a:schemeClr val="dk1"/>
                </a:solidFill>
              </a:rPr>
              <a:t> and </a:t>
            </a:r>
            <a:r>
              <a:rPr b="1" lang="en" sz="1100">
                <a:solidFill>
                  <a:schemeClr val="dk1"/>
                </a:solidFill>
              </a:rPr>
              <a:t>sets the starting (default) folder</a:t>
            </a:r>
            <a:r>
              <a:rPr lang="en" sz="1100">
                <a:solidFill>
                  <a:schemeClr val="dk1"/>
                </a:solidFill>
              </a:rPr>
              <a:t> to:</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 </a:t>
            </a:r>
            <a:r>
              <a:rPr lang="en" sz="1100">
                <a:solidFill>
                  <a:srgbClr val="188038"/>
                </a:solidFill>
                <a:latin typeface="Roboto Mono"/>
                <a:ea typeface="Roboto Mono"/>
                <a:cs typeface="Roboto Mono"/>
                <a:sym typeface="Roboto Mono"/>
              </a:rPr>
              <a:t>E:\DEP</a:t>
            </a:r>
            <a:r>
              <a:rPr lang="en" sz="1100">
                <a:solidFill>
                  <a:srgbClr val="188038"/>
                </a:solidFill>
                <a:latin typeface="Roboto Mono"/>
                <a:ea typeface="Roboto Mono"/>
                <a:cs typeface="Roboto Mono"/>
                <a:sym typeface="Roboto Mono"/>
              </a:rPr>
              <a:t>I R3 pyt</a:t>
            </a:r>
            <a:r>
              <a:rPr lang="en" sz="1100">
                <a:solidFill>
                  <a:srgbClr val="188038"/>
                </a:solidFill>
                <a:latin typeface="Roboto Mono"/>
                <a:ea typeface="Roboto Mono"/>
                <a:cs typeface="Roboto Mono"/>
                <a:sym typeface="Roboto Mono"/>
              </a:rPr>
              <a:t>hon course</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sz="1100">
                <a:solidFill>
                  <a:schemeClr val="dk1"/>
                </a:solidFill>
              </a:rPr>
              <a:t>So every time you run this command, Jupyter will open directly inside that specific folder </a:t>
            </a:r>
            <a:endParaRPr/>
          </a:p>
          <a:p>
            <a:pPr indent="0" lvl="0" marL="0" rtl="0" algn="l">
              <a:spcBef>
                <a:spcPts val="1200"/>
              </a:spcBef>
              <a:spcAft>
                <a:spcPts val="0"/>
              </a:spcAft>
              <a:buNone/>
            </a:pPr>
            <a:r>
              <a:t/>
            </a:r>
            <a:endParaRPr/>
          </a:p>
        </p:txBody>
      </p:sp>
      <p:sp>
        <p:nvSpPr>
          <p:cNvPr id="243" name="Google Shape;243;p42"/>
          <p:cNvSpPr txBox="1"/>
          <p:nvPr/>
        </p:nvSpPr>
        <p:spPr>
          <a:xfrm>
            <a:off x="628650" y="3179525"/>
            <a:ext cx="7284600" cy="93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 Important Note:</a:t>
            </a:r>
            <a:endParaRPr b="1" sz="1300">
              <a:solidFill>
                <a:schemeClr val="dk1"/>
              </a:solidFill>
            </a:endParaRPr>
          </a:p>
          <a:p>
            <a:pPr indent="0" lvl="0" marL="0" rtl="0" algn="l">
              <a:lnSpc>
                <a:spcPct val="115000"/>
              </a:lnSpc>
              <a:spcBef>
                <a:spcPts val="1200"/>
              </a:spcBef>
              <a:spcAft>
                <a:spcPts val="1200"/>
              </a:spcAft>
              <a:buNone/>
            </a:pPr>
            <a:r>
              <a:rPr lang="en" sz="1100">
                <a:solidFill>
                  <a:schemeClr val="dk1"/>
                </a:solidFill>
              </a:rPr>
              <a:t>This command </a:t>
            </a:r>
            <a:r>
              <a:rPr b="1" lang="en" sz="1100">
                <a:solidFill>
                  <a:schemeClr val="dk1"/>
                </a:solidFill>
              </a:rPr>
              <a:t>only changes the directory for this session</a:t>
            </a:r>
            <a:r>
              <a:rPr lang="en" sz="1100">
                <a:solidFill>
                  <a:schemeClr val="dk1"/>
                </a:solidFill>
              </a:rPr>
              <a:t>.</a:t>
            </a:r>
            <a:br>
              <a:rPr lang="en" sz="1100">
                <a:solidFill>
                  <a:schemeClr val="dk1"/>
                </a:solidFill>
              </a:rPr>
            </a:br>
            <a:r>
              <a:rPr lang="en" sz="1100">
                <a:solidFill>
                  <a:schemeClr val="dk1"/>
                </a:solidFill>
              </a:rPr>
              <a:t> Once you close the terminal or Jupyter, it will </a:t>
            </a:r>
            <a:r>
              <a:rPr b="1" lang="en" sz="1100">
                <a:solidFill>
                  <a:schemeClr val="dk1"/>
                </a:solidFill>
              </a:rPr>
              <a:t>not remember the path next time.</a:t>
            </a:r>
            <a:endParaRPr b="1"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628650" y="273844"/>
            <a:ext cx="7886700" cy="386700"/>
          </a:xfrm>
          <a:prstGeom prst="rect">
            <a:avLst/>
          </a:prstGeom>
          <a:noFill/>
          <a:ln>
            <a:noFill/>
          </a:ln>
        </p:spPr>
        <p:txBody>
          <a:bodyPr anchorCtr="0" anchor="ctr" bIns="0" lIns="0" spcFirstLastPara="1" rIns="0" wrap="square" tIns="17150">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Print Statements</a:t>
            </a:r>
            <a:endParaRPr sz="2400">
              <a:latin typeface="Trebuchet MS"/>
              <a:ea typeface="Trebuchet MS"/>
              <a:cs typeface="Trebuchet MS"/>
              <a:sym typeface="Trebuchet MS"/>
            </a:endParaRPr>
          </a:p>
        </p:txBody>
      </p:sp>
      <p:sp>
        <p:nvSpPr>
          <p:cNvPr id="249" name="Google Shape;249;p43"/>
          <p:cNvSpPr txBox="1"/>
          <p:nvPr/>
        </p:nvSpPr>
        <p:spPr>
          <a:xfrm>
            <a:off x="914093" y="1567462"/>
            <a:ext cx="7683600" cy="1743000"/>
          </a:xfrm>
          <a:prstGeom prst="rect">
            <a:avLst/>
          </a:prstGeom>
          <a:noFill/>
          <a:ln>
            <a:noFill/>
          </a:ln>
        </p:spPr>
        <p:txBody>
          <a:bodyPr anchorCtr="0" anchor="t" bIns="0" lIns="0" spcFirstLastPara="1" rIns="0" wrap="square" tIns="12700">
            <a:spAutoFit/>
          </a:bodyPr>
          <a:lstStyle/>
          <a:p>
            <a:pPr indent="-336550" lvl="0" marL="342900" marR="0" rtl="0" algn="l">
              <a:lnSpc>
                <a:spcPct val="114999"/>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Since Python is one of the most readable languages out there, we can print data on the  terminal by simply using the print statement.</a:t>
            </a:r>
            <a:endParaRPr b="0"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595959"/>
              </a:buClr>
              <a:buSzPts val="1600"/>
              <a:buFont typeface="Arial"/>
              <a:buNone/>
            </a:pPr>
            <a:r>
              <a:t/>
            </a:r>
            <a:endParaRPr b="0" i="0" sz="1600" u="none" cap="none" strike="noStrike">
              <a:solidFill>
                <a:schemeClr val="dk1"/>
              </a:solidFill>
              <a:latin typeface="Tahoma"/>
              <a:ea typeface="Tahoma"/>
              <a:cs typeface="Tahoma"/>
              <a:sym typeface="Tahoma"/>
            </a:endParaRPr>
          </a:p>
          <a:p>
            <a:pPr indent="-336550" lvl="0" marL="342900" marR="12700" rtl="0" algn="l">
              <a:lnSpc>
                <a:spcPct val="114999"/>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The text Hello World is bounded by quotation marks because it is a string or a group of  characters.</a:t>
            </a:r>
            <a:endParaRPr b="0"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595959"/>
              </a:buClr>
              <a:buSzPts val="1800"/>
              <a:buFont typeface="Arial"/>
              <a:buNone/>
            </a:pPr>
            <a:r>
              <a:t/>
            </a:r>
            <a:endParaRPr b="0" i="0" sz="1800" u="none" cap="none" strike="noStrike">
              <a:solidFill>
                <a:schemeClr val="dk1"/>
              </a:solidFill>
              <a:latin typeface="Tahoma"/>
              <a:ea typeface="Tahoma"/>
              <a:cs typeface="Tahoma"/>
              <a:sym typeface="Tahoma"/>
            </a:endParaRPr>
          </a:p>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Next, we’ll print a few numbers. Each call to print moves the output to a new line</a:t>
            </a:r>
            <a:endParaRPr b="0" i="0" sz="1400" u="none" cap="none" strike="noStrike">
              <a:solidFill>
                <a:schemeClr val="dk1"/>
              </a:solidFill>
              <a:latin typeface="Tahoma"/>
              <a:ea typeface="Tahoma"/>
              <a:cs typeface="Tahoma"/>
              <a:sym typeface="Tahoma"/>
            </a:endParaRPr>
          </a:p>
        </p:txBody>
      </p:sp>
      <p:pic>
        <p:nvPicPr>
          <p:cNvPr id="250" name="Google Shape;250;p43"/>
          <p:cNvPicPr preferRelativeResize="0"/>
          <p:nvPr/>
        </p:nvPicPr>
        <p:blipFill rotWithShape="1">
          <a:blip r:embed="rId3">
            <a:alphaModFix/>
          </a:blip>
          <a:srcRect b="0" l="0" r="0" t="0"/>
          <a:stretch/>
        </p:blipFill>
        <p:spPr>
          <a:xfrm>
            <a:off x="1925195" y="3561154"/>
            <a:ext cx="5006399" cy="955136"/>
          </a:xfrm>
          <a:prstGeom prst="rect">
            <a:avLst/>
          </a:prstGeom>
          <a:noFill/>
          <a:ln>
            <a:noFill/>
          </a:ln>
        </p:spPr>
      </p:pic>
      <p:sp>
        <p:nvSpPr>
          <p:cNvPr id="251" name="Google Shape;251;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4"/>
          <p:cNvSpPr txBox="1"/>
          <p:nvPr>
            <p:ph type="title"/>
          </p:nvPr>
        </p:nvSpPr>
        <p:spPr>
          <a:xfrm>
            <a:off x="628650" y="273844"/>
            <a:ext cx="7886700" cy="386700"/>
          </a:xfrm>
          <a:prstGeom prst="rect">
            <a:avLst/>
          </a:prstGeom>
          <a:noFill/>
          <a:ln>
            <a:noFill/>
          </a:ln>
        </p:spPr>
        <p:txBody>
          <a:bodyPr anchorCtr="0" anchor="ctr" bIns="0" lIns="0" spcFirstLastPara="1" rIns="0" wrap="square" tIns="17150">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Print Statements</a:t>
            </a:r>
            <a:endParaRPr sz="2400">
              <a:latin typeface="Trebuchet MS"/>
              <a:ea typeface="Trebuchet MS"/>
              <a:cs typeface="Trebuchet MS"/>
              <a:sym typeface="Trebuchet MS"/>
            </a:endParaRPr>
          </a:p>
        </p:txBody>
      </p:sp>
      <p:sp>
        <p:nvSpPr>
          <p:cNvPr id="257" name="Google Shape;257;p44"/>
          <p:cNvSpPr txBox="1"/>
          <p:nvPr/>
        </p:nvSpPr>
        <p:spPr>
          <a:xfrm>
            <a:off x="928384" y="1382284"/>
            <a:ext cx="7679100" cy="1546800"/>
          </a:xfrm>
          <a:prstGeom prst="rect">
            <a:avLst/>
          </a:prstGeom>
          <a:noFill/>
          <a:ln>
            <a:noFill/>
          </a:ln>
        </p:spPr>
        <p:txBody>
          <a:bodyPr anchorCtr="0" anchor="ctr" bIns="0" lIns="0" spcFirstLastPara="1" rIns="0" wrap="square" tIns="12700">
            <a:spAutoFit/>
          </a:bodyPr>
          <a:lstStyle/>
          <a:p>
            <a:pPr indent="-336550" lvl="0" marL="342900" marR="12700" rtl="0" algn="l">
              <a:lnSpc>
                <a:spcPct val="150000"/>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We can even print multiple things in a single print command; we just have to separate them  using commas.</a:t>
            </a:r>
            <a:endParaRPr b="0" i="0" sz="1400" u="none" cap="none" strike="noStrike">
              <a:solidFill>
                <a:schemeClr val="dk1"/>
              </a:solidFill>
              <a:latin typeface="Tahoma"/>
              <a:ea typeface="Tahoma"/>
              <a:cs typeface="Tahoma"/>
              <a:sym typeface="Tahoma"/>
            </a:endParaRPr>
          </a:p>
          <a:p>
            <a:pPr indent="-336550" lvl="0" marL="342900" marR="0" rtl="0" algn="l">
              <a:lnSpc>
                <a:spcPct val="150000"/>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By default, each print statement prints text in a new line. If we want multiple print statements  to print in the same line, we can use the following code.</a:t>
            </a:r>
            <a:endParaRPr b="0" i="0" sz="1400" u="none" cap="none" strike="noStrike">
              <a:solidFill>
                <a:schemeClr val="dk1"/>
              </a:solidFill>
              <a:latin typeface="Tahoma"/>
              <a:ea typeface="Tahoma"/>
              <a:cs typeface="Tahoma"/>
              <a:sym typeface="Tahoma"/>
            </a:endParaRPr>
          </a:p>
          <a:p>
            <a:pPr indent="-323850" lvl="0" marL="342900" marR="0" rtl="0" algn="l">
              <a:lnSpc>
                <a:spcPct val="150000"/>
              </a:lnSpc>
              <a:spcBef>
                <a:spcPts val="20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The value of end is appended to the output and the next print will continue from here</a:t>
            </a:r>
            <a:endParaRPr b="0" i="0" sz="1400" u="none" cap="none" strike="noStrike">
              <a:solidFill>
                <a:schemeClr val="dk1"/>
              </a:solidFill>
              <a:latin typeface="Tahoma"/>
              <a:ea typeface="Tahoma"/>
              <a:cs typeface="Tahoma"/>
              <a:sym typeface="Tahoma"/>
            </a:endParaRPr>
          </a:p>
        </p:txBody>
      </p:sp>
      <p:pic>
        <p:nvPicPr>
          <p:cNvPr id="258" name="Google Shape;258;p44"/>
          <p:cNvPicPr preferRelativeResize="0"/>
          <p:nvPr/>
        </p:nvPicPr>
        <p:blipFill rotWithShape="1">
          <a:blip r:embed="rId3">
            <a:alphaModFix/>
          </a:blip>
          <a:srcRect b="0" l="0" r="0" t="0"/>
          <a:stretch/>
        </p:blipFill>
        <p:spPr>
          <a:xfrm>
            <a:off x="709068" y="3354992"/>
            <a:ext cx="4248113" cy="849438"/>
          </a:xfrm>
          <a:prstGeom prst="rect">
            <a:avLst/>
          </a:prstGeom>
          <a:noFill/>
          <a:ln>
            <a:noFill/>
          </a:ln>
        </p:spPr>
      </p:pic>
      <p:pic>
        <p:nvPicPr>
          <p:cNvPr id="259" name="Google Shape;259;p44"/>
          <p:cNvPicPr preferRelativeResize="0"/>
          <p:nvPr/>
        </p:nvPicPr>
        <p:blipFill rotWithShape="1">
          <a:blip r:embed="rId4">
            <a:alphaModFix/>
          </a:blip>
          <a:srcRect b="0" l="0" r="0" t="0"/>
          <a:stretch/>
        </p:blipFill>
        <p:spPr>
          <a:xfrm>
            <a:off x="5002888" y="3338301"/>
            <a:ext cx="3169562" cy="1447302"/>
          </a:xfrm>
          <a:prstGeom prst="rect">
            <a:avLst/>
          </a:prstGeom>
          <a:noFill/>
          <a:ln>
            <a:noFill/>
          </a:ln>
        </p:spPr>
      </p:pic>
      <p:sp>
        <p:nvSpPr>
          <p:cNvPr id="260" name="Google Shape;260;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txBox="1"/>
          <p:nvPr>
            <p:ph type="title"/>
          </p:nvPr>
        </p:nvSpPr>
        <p:spPr>
          <a:xfrm>
            <a:off x="628650" y="273844"/>
            <a:ext cx="7886700" cy="3873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Quiz</a:t>
            </a:r>
            <a:endParaRPr/>
          </a:p>
        </p:txBody>
      </p:sp>
      <p:sp>
        <p:nvSpPr>
          <p:cNvPr id="266" name="Google Shape;266;p45"/>
          <p:cNvSpPr txBox="1"/>
          <p:nvPr/>
        </p:nvSpPr>
        <p:spPr>
          <a:xfrm>
            <a:off x="931374" y="1895075"/>
            <a:ext cx="4779900" cy="1352100"/>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Clr>
                <a:srgbClr val="000000"/>
              </a:buClr>
              <a:buSzPts val="1300"/>
              <a:buFont typeface="Arial"/>
              <a:buNone/>
            </a:pPr>
            <a:r>
              <a:rPr b="0" i="0" lang="en" sz="1300" u="none" cap="none" strike="noStrike">
                <a:solidFill>
                  <a:srgbClr val="595959"/>
                </a:solidFill>
                <a:latin typeface="Tahoma"/>
                <a:ea typeface="Tahoma"/>
                <a:cs typeface="Tahoma"/>
                <a:sym typeface="Tahoma"/>
              </a:rPr>
              <a:t>How can we print the text, “IBM_Data_Science”in Python?</a:t>
            </a:r>
            <a:endParaRPr b="0" i="0" sz="13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Tahoma"/>
              <a:ea typeface="Tahoma"/>
              <a:cs typeface="Tahoma"/>
              <a:sym typeface="Tahoma"/>
            </a:endParaRPr>
          </a:p>
          <a:p>
            <a:pPr indent="-336550" lvl="0" marL="342900" marR="0" rtl="0" algn="l">
              <a:lnSpc>
                <a:spcPct val="100000"/>
              </a:lnSpc>
              <a:spcBef>
                <a:spcPts val="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print IBM_Data_Science</a:t>
            </a:r>
            <a:endParaRPr b="0" i="0" sz="1300" u="none" cap="none" strike="noStrike">
              <a:solidFill>
                <a:schemeClr val="dk1"/>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Print ” IBM_Data_Science”</a:t>
            </a:r>
            <a:endParaRPr b="0" i="0" sz="1300" u="none" cap="none" strike="noStrike">
              <a:solidFill>
                <a:schemeClr val="dk1"/>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print(“IBM_Data_Science”)</a:t>
            </a:r>
            <a:endParaRPr b="0" i="0" sz="1300" u="none" cap="none" strike="noStrike">
              <a:solidFill>
                <a:schemeClr val="dk1"/>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print(IBM_Data_Science)</a:t>
            </a:r>
            <a:endParaRPr b="0" i="0" sz="1300" u="none" cap="none" strike="noStrike">
              <a:solidFill>
                <a:schemeClr val="dk1"/>
              </a:solidFill>
              <a:latin typeface="Tahoma"/>
              <a:ea typeface="Tahoma"/>
              <a:cs typeface="Tahoma"/>
              <a:sym typeface="Tahoma"/>
            </a:endParaRPr>
          </a:p>
        </p:txBody>
      </p:sp>
      <p:sp>
        <p:nvSpPr>
          <p:cNvPr id="267" name="Google Shape;267;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628650" y="273844"/>
            <a:ext cx="7886700" cy="3873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Quiz</a:t>
            </a:r>
            <a:endParaRPr/>
          </a:p>
        </p:txBody>
      </p:sp>
      <p:sp>
        <p:nvSpPr>
          <p:cNvPr id="273" name="Google Shape;273;p46"/>
          <p:cNvSpPr txBox="1"/>
          <p:nvPr/>
        </p:nvSpPr>
        <p:spPr>
          <a:xfrm>
            <a:off x="931383" y="1895082"/>
            <a:ext cx="4167600" cy="1552200"/>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Clr>
                <a:srgbClr val="000000"/>
              </a:buClr>
              <a:buSzPts val="1300"/>
              <a:buFont typeface="Arial"/>
              <a:buNone/>
            </a:pPr>
            <a:r>
              <a:rPr b="0" i="0" lang="en" sz="1300" u="none" cap="none" strike="noStrike">
                <a:solidFill>
                  <a:srgbClr val="595959"/>
                </a:solidFill>
                <a:latin typeface="Tahoma"/>
                <a:ea typeface="Tahoma"/>
                <a:cs typeface="Tahoma"/>
                <a:sym typeface="Tahoma"/>
              </a:rPr>
              <a:t>How can we print the text, “IBM_Data_Science”in Python?</a:t>
            </a:r>
            <a:endParaRPr b="0" i="0" sz="13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Tahoma"/>
              <a:ea typeface="Tahoma"/>
              <a:cs typeface="Tahoma"/>
              <a:sym typeface="Tahoma"/>
            </a:endParaRPr>
          </a:p>
          <a:p>
            <a:pPr indent="-336550" lvl="0" marL="342900" marR="0" rtl="0" algn="l">
              <a:lnSpc>
                <a:spcPct val="100000"/>
              </a:lnSpc>
              <a:spcBef>
                <a:spcPts val="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print IBM_Data_Science</a:t>
            </a:r>
            <a:endParaRPr b="0" i="0" sz="1300" u="none" cap="none" strike="noStrike">
              <a:solidFill>
                <a:schemeClr val="dk1"/>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Print ” IBM_Data_Science”</a:t>
            </a:r>
            <a:endParaRPr b="0" i="0" sz="1300" u="none" cap="none" strike="noStrike">
              <a:solidFill>
                <a:schemeClr val="dk1"/>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highlight>
                  <a:srgbClr val="00FF00"/>
                </a:highlight>
                <a:latin typeface="Tahoma"/>
                <a:ea typeface="Tahoma"/>
                <a:cs typeface="Tahoma"/>
                <a:sym typeface="Tahoma"/>
              </a:rPr>
              <a:t>print(“IBM_Data_Science”)</a:t>
            </a:r>
            <a:endParaRPr b="0" i="0" sz="1300" u="none" cap="none" strike="noStrike">
              <a:solidFill>
                <a:schemeClr val="dk1"/>
              </a:solidFill>
              <a:highlight>
                <a:srgbClr val="00FF00"/>
              </a:highlight>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print(IBM_Data_Science)</a:t>
            </a:r>
            <a:endParaRPr b="0" i="0" sz="1300" u="none" cap="none" strike="noStrike">
              <a:solidFill>
                <a:schemeClr val="dk1"/>
              </a:solidFill>
              <a:latin typeface="Tahoma"/>
              <a:ea typeface="Tahoma"/>
              <a:cs typeface="Tahoma"/>
              <a:sym typeface="Tahoma"/>
            </a:endParaRPr>
          </a:p>
        </p:txBody>
      </p:sp>
      <p:sp>
        <p:nvSpPr>
          <p:cNvPr id="274" name="Google Shape;274;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nvSpPr>
        <p:spPr>
          <a:xfrm>
            <a:off x="704448" y="1516247"/>
            <a:ext cx="6215700" cy="3602400"/>
          </a:xfrm>
          <a:prstGeom prst="rect">
            <a:avLst/>
          </a:prstGeom>
          <a:noFill/>
          <a:ln>
            <a:noFill/>
          </a:ln>
        </p:spPr>
        <p:txBody>
          <a:bodyPr anchorCtr="0" anchor="t" bIns="0" lIns="0" spcFirstLastPara="1" rIns="0" wrap="square" tIns="26025">
            <a:spAutoFit/>
          </a:bodyPr>
          <a:lstStyle/>
          <a:p>
            <a:pPr indent="-139700" lvl="0" marL="152400" marR="0" rtl="0" algn="l">
              <a:lnSpc>
                <a:spcPct val="150000"/>
              </a:lnSpc>
              <a:spcBef>
                <a:spcPts val="0"/>
              </a:spcBef>
              <a:spcAft>
                <a:spcPts val="0"/>
              </a:spcAft>
              <a:buClr>
                <a:srgbClr val="000000"/>
              </a:buClr>
              <a:buSzPts val="1200"/>
              <a:buFont typeface="Arial"/>
              <a:buChar char="•"/>
            </a:pPr>
            <a:r>
              <a:rPr b="0" i="0" lang="en" sz="1400" u="none" cap="none" strike="noStrike">
                <a:solidFill>
                  <a:schemeClr val="dk1"/>
                </a:solidFill>
                <a:latin typeface="Arial"/>
                <a:ea typeface="Arial"/>
                <a:cs typeface="Arial"/>
                <a:sym typeface="Arial"/>
              </a:rPr>
              <a:t>Intro to python</a:t>
            </a:r>
            <a:endParaRPr b="0" i="0" sz="1400" u="none" cap="none" strike="noStrike">
              <a:solidFill>
                <a:schemeClr val="dk1"/>
              </a:solidFill>
              <a:latin typeface="Arial"/>
              <a:ea typeface="Arial"/>
              <a:cs typeface="Arial"/>
              <a:sym typeface="Arial"/>
            </a:endParaRPr>
          </a:p>
          <a:p>
            <a:pPr indent="-139700" lvl="0" marL="152400" marR="0" rtl="0" algn="l">
              <a:lnSpc>
                <a:spcPct val="150000"/>
              </a:lnSpc>
              <a:spcBef>
                <a:spcPts val="100"/>
              </a:spcBef>
              <a:spcAft>
                <a:spcPts val="0"/>
              </a:spcAft>
              <a:buClr>
                <a:srgbClr val="000000"/>
              </a:buClr>
              <a:buSzPts val="1200"/>
              <a:buFont typeface="Arial"/>
              <a:buChar char="•"/>
            </a:pPr>
            <a:r>
              <a:rPr b="0" i="0" lang="en" sz="1400" u="none" cap="none" strike="noStrike">
                <a:solidFill>
                  <a:schemeClr val="dk1"/>
                </a:solidFill>
                <a:latin typeface="Arial"/>
                <a:ea typeface="Arial"/>
                <a:cs typeface="Arial"/>
                <a:sym typeface="Arial"/>
              </a:rPr>
              <a:t>Python basics syntax, comments, variables</a:t>
            </a:r>
            <a:endParaRPr b="0" i="0" sz="1400" u="none" cap="none" strike="noStrike">
              <a:solidFill>
                <a:schemeClr val="dk1"/>
              </a:solidFill>
              <a:latin typeface="Arial"/>
              <a:ea typeface="Arial"/>
              <a:cs typeface="Arial"/>
              <a:sym typeface="Arial"/>
            </a:endParaRPr>
          </a:p>
          <a:p>
            <a:pPr indent="-139700" lvl="0" marL="152400" marR="0" rtl="0" algn="l">
              <a:lnSpc>
                <a:spcPct val="150000"/>
              </a:lnSpc>
              <a:spcBef>
                <a:spcPts val="100"/>
              </a:spcBef>
              <a:spcAft>
                <a:spcPts val="0"/>
              </a:spcAft>
              <a:buClr>
                <a:srgbClr val="000000"/>
              </a:buClr>
              <a:buSzPts val="1200"/>
              <a:buFont typeface="Arial"/>
              <a:buChar char="•"/>
            </a:pPr>
            <a:r>
              <a:rPr b="0" i="0" lang="en" sz="1400" u="none" cap="none" strike="noStrike">
                <a:solidFill>
                  <a:schemeClr val="dk1"/>
                </a:solidFill>
                <a:latin typeface="Arial"/>
                <a:ea typeface="Arial"/>
                <a:cs typeface="Arial"/>
                <a:sym typeface="Arial"/>
              </a:rPr>
              <a:t>data types</a:t>
            </a:r>
            <a:endParaRPr b="0" i="0" sz="1400" u="none" cap="none" strike="noStrike">
              <a:solidFill>
                <a:schemeClr val="dk1"/>
              </a:solidFill>
              <a:latin typeface="Arial"/>
              <a:ea typeface="Arial"/>
              <a:cs typeface="Arial"/>
              <a:sym typeface="Arial"/>
            </a:endParaRPr>
          </a:p>
          <a:p>
            <a:pPr indent="-139700" lvl="0" marL="152400" marR="0" rtl="0" algn="l">
              <a:lnSpc>
                <a:spcPct val="150000"/>
              </a:lnSpc>
              <a:spcBef>
                <a:spcPts val="100"/>
              </a:spcBef>
              <a:spcAft>
                <a:spcPts val="0"/>
              </a:spcAft>
              <a:buClr>
                <a:srgbClr val="000000"/>
              </a:buClr>
              <a:buSzPts val="1200"/>
              <a:buFont typeface="Arial"/>
              <a:buChar char="•"/>
            </a:pPr>
            <a:r>
              <a:rPr b="0" i="0" lang="en" sz="1400" u="none" cap="none" strike="noStrike">
                <a:solidFill>
                  <a:schemeClr val="dk1"/>
                </a:solidFill>
                <a:latin typeface="Arial"/>
                <a:ea typeface="Arial"/>
                <a:cs typeface="Arial"/>
                <a:sym typeface="Arial"/>
              </a:rPr>
              <a:t>Print statement</a:t>
            </a:r>
            <a:endParaRPr b="0" i="0" sz="1400" u="none" cap="none" strike="noStrike">
              <a:solidFill>
                <a:schemeClr val="dk1"/>
              </a:solidFill>
              <a:latin typeface="Arial"/>
              <a:ea typeface="Arial"/>
              <a:cs typeface="Arial"/>
              <a:sym typeface="Arial"/>
            </a:endParaRPr>
          </a:p>
          <a:p>
            <a:pPr indent="-139700" lvl="0" marL="152400" marR="0" rtl="0" algn="l">
              <a:lnSpc>
                <a:spcPct val="150000"/>
              </a:lnSpc>
              <a:spcBef>
                <a:spcPts val="100"/>
              </a:spcBef>
              <a:spcAft>
                <a:spcPts val="0"/>
              </a:spcAft>
              <a:buClr>
                <a:srgbClr val="000000"/>
              </a:buClr>
              <a:buSzPts val="1200"/>
              <a:buFont typeface="Arial"/>
              <a:buChar char="•"/>
            </a:pPr>
            <a:r>
              <a:rPr b="0" i="0" lang="en" sz="1400" u="none" cap="none" strike="noStrike">
                <a:solidFill>
                  <a:schemeClr val="dk1"/>
                </a:solidFill>
                <a:latin typeface="Arial"/>
                <a:ea typeface="Arial"/>
                <a:cs typeface="Arial"/>
                <a:sym typeface="Arial"/>
              </a:rPr>
              <a:t>User inputs</a:t>
            </a:r>
            <a:endParaRPr b="0" i="0" sz="1400" u="none" cap="none" strike="noStrike">
              <a:solidFill>
                <a:schemeClr val="dk1"/>
              </a:solidFill>
              <a:latin typeface="Arial"/>
              <a:ea typeface="Arial"/>
              <a:cs typeface="Arial"/>
              <a:sym typeface="Arial"/>
            </a:endParaRPr>
          </a:p>
          <a:p>
            <a:pPr indent="-139700" lvl="0" marL="152400" marR="0" rtl="0" algn="l">
              <a:lnSpc>
                <a:spcPct val="150000"/>
              </a:lnSpc>
              <a:spcBef>
                <a:spcPts val="100"/>
              </a:spcBef>
              <a:spcAft>
                <a:spcPts val="0"/>
              </a:spcAft>
              <a:buClr>
                <a:srgbClr val="000000"/>
              </a:buClr>
              <a:buSzPts val="1200"/>
              <a:buFont typeface="Arial"/>
              <a:buChar char="•"/>
            </a:pPr>
            <a:r>
              <a:rPr b="0" i="0" lang="en" sz="1400" u="none" cap="none" strike="noStrike">
                <a:solidFill>
                  <a:schemeClr val="dk1"/>
                </a:solidFill>
                <a:latin typeface="Arial"/>
                <a:ea typeface="Arial"/>
                <a:cs typeface="Arial"/>
                <a:sym typeface="Arial"/>
              </a:rPr>
              <a:t>Strings, String methods</a:t>
            </a:r>
            <a:endParaRPr b="0" i="0" sz="1400" u="none" cap="none" strike="noStrike">
              <a:solidFill>
                <a:schemeClr val="dk1"/>
              </a:solidFill>
              <a:latin typeface="Arial"/>
              <a:ea typeface="Arial"/>
              <a:cs typeface="Arial"/>
              <a:sym typeface="Arial"/>
            </a:endParaRPr>
          </a:p>
          <a:p>
            <a:pPr indent="-139700" lvl="0" marL="152400" marR="0" rtl="0" algn="l">
              <a:lnSpc>
                <a:spcPct val="150000"/>
              </a:lnSpc>
              <a:spcBef>
                <a:spcPts val="100"/>
              </a:spcBef>
              <a:spcAft>
                <a:spcPts val="0"/>
              </a:spcAft>
              <a:buClr>
                <a:srgbClr val="000000"/>
              </a:buClr>
              <a:buSzPts val="1200"/>
              <a:buFont typeface="Arial"/>
              <a:buChar char="•"/>
            </a:pPr>
            <a:r>
              <a:rPr b="0" i="0" lang="en" sz="1400" u="none" cap="none" strike="noStrike">
                <a:solidFill>
                  <a:schemeClr val="dk1"/>
                </a:solidFill>
                <a:latin typeface="Arial"/>
                <a:ea typeface="Arial"/>
                <a:cs typeface="Arial"/>
                <a:sym typeface="Arial"/>
              </a:rPr>
              <a:t>Strings (cont)</a:t>
            </a:r>
            <a:endParaRPr b="0" i="0" sz="1400" u="none" cap="none" strike="noStrike">
              <a:solidFill>
                <a:schemeClr val="dk1"/>
              </a:solidFill>
              <a:latin typeface="Arial"/>
              <a:ea typeface="Arial"/>
              <a:cs typeface="Arial"/>
              <a:sym typeface="Arial"/>
            </a:endParaRPr>
          </a:p>
          <a:p>
            <a:pPr indent="-139700" lvl="0" marL="152400" marR="0" rtl="0" algn="l">
              <a:lnSpc>
                <a:spcPct val="150000"/>
              </a:lnSpc>
              <a:spcBef>
                <a:spcPts val="100"/>
              </a:spcBef>
              <a:spcAft>
                <a:spcPts val="0"/>
              </a:spcAft>
              <a:buClr>
                <a:srgbClr val="000000"/>
              </a:buClr>
              <a:buSzPts val="1200"/>
              <a:buFont typeface="Arial"/>
              <a:buChar char="•"/>
            </a:pPr>
            <a:r>
              <a:rPr b="0" i="0" lang="en" sz="1400" u="none" cap="none" strike="noStrike">
                <a:solidFill>
                  <a:schemeClr val="dk1"/>
                </a:solidFill>
                <a:latin typeface="Arial"/>
                <a:ea typeface="Arial"/>
                <a:cs typeface="Arial"/>
                <a:sym typeface="Arial"/>
              </a:rPr>
              <a:t>Operators (Arithmetic, Logical ...)</a:t>
            </a:r>
            <a:endParaRPr b="0" i="0" sz="1400" u="none" cap="none" strike="noStrike">
              <a:solidFill>
                <a:schemeClr val="dk1"/>
              </a:solidFill>
              <a:latin typeface="Arial"/>
              <a:ea typeface="Arial"/>
              <a:cs typeface="Arial"/>
              <a:sym typeface="Arial"/>
            </a:endParaRPr>
          </a:p>
          <a:p>
            <a:pPr indent="-139700" lvl="0" marL="152400" marR="0" rtl="0" algn="l">
              <a:lnSpc>
                <a:spcPct val="150000"/>
              </a:lnSpc>
              <a:spcBef>
                <a:spcPts val="100"/>
              </a:spcBef>
              <a:spcAft>
                <a:spcPts val="0"/>
              </a:spcAft>
              <a:buClr>
                <a:srgbClr val="000000"/>
              </a:buClr>
              <a:buSzPts val="1200"/>
              <a:buFont typeface="Arial"/>
              <a:buChar char="•"/>
            </a:pPr>
            <a:r>
              <a:rPr b="0" i="0" lang="en" sz="1400" u="none" cap="none" strike="noStrike">
                <a:solidFill>
                  <a:schemeClr val="dk1"/>
                </a:solidFill>
                <a:latin typeface="Arial"/>
                <a:ea typeface="Arial"/>
                <a:cs typeface="Arial"/>
                <a:sym typeface="Arial"/>
              </a:rPr>
              <a:t>List, tuple, set and Dictionary</a:t>
            </a:r>
            <a:endParaRPr b="0" i="0" sz="1400" u="none" cap="none" strike="noStrike">
              <a:solidFill>
                <a:schemeClr val="dk1"/>
              </a:solidFill>
              <a:latin typeface="Arial"/>
              <a:ea typeface="Arial"/>
              <a:cs typeface="Arial"/>
              <a:sym typeface="Arial"/>
            </a:endParaRPr>
          </a:p>
          <a:p>
            <a:pPr indent="-139700" lvl="0" marL="152400" marR="0" rtl="0" algn="l">
              <a:lnSpc>
                <a:spcPct val="150000"/>
              </a:lnSpc>
              <a:spcBef>
                <a:spcPts val="100"/>
              </a:spcBef>
              <a:spcAft>
                <a:spcPts val="0"/>
              </a:spcAft>
              <a:buClr>
                <a:srgbClr val="000000"/>
              </a:buClr>
              <a:buSzPts val="1200"/>
              <a:buFont typeface="Arial"/>
              <a:buChar char="•"/>
            </a:pPr>
            <a:r>
              <a:rPr b="0" i="0" lang="en" sz="1400" u="none" cap="none" strike="noStrike">
                <a:solidFill>
                  <a:schemeClr val="dk1"/>
                </a:solidFill>
                <a:latin typeface="Arial"/>
                <a:ea typeface="Arial"/>
                <a:cs typeface="Arial"/>
                <a:sym typeface="Arial"/>
              </a:rPr>
              <a:t>Control statement If Else</a:t>
            </a:r>
            <a:endParaRPr b="0" i="0" sz="1400" u="none" cap="none" strike="noStrike">
              <a:solidFill>
                <a:schemeClr val="dk1"/>
              </a:solidFill>
              <a:latin typeface="Arial"/>
              <a:ea typeface="Arial"/>
              <a:cs typeface="Arial"/>
              <a:sym typeface="Arial"/>
            </a:endParaRPr>
          </a:p>
          <a:p>
            <a:pPr indent="-139700" lvl="0" marL="152400" marR="0" rtl="0" algn="l">
              <a:lnSpc>
                <a:spcPct val="150000"/>
              </a:lnSpc>
              <a:spcBef>
                <a:spcPts val="100"/>
              </a:spcBef>
              <a:spcAft>
                <a:spcPts val="0"/>
              </a:spcAft>
              <a:buClr>
                <a:srgbClr val="595959"/>
              </a:buClr>
              <a:buSzPts val="1200"/>
              <a:buFont typeface="Tahoma"/>
              <a:buChar char="•"/>
            </a:pPr>
            <a:r>
              <a:t/>
            </a:r>
            <a:endParaRPr b="0" i="0" sz="1400" u="none" cap="none" strike="noStrike">
              <a:solidFill>
                <a:schemeClr val="dk1"/>
              </a:solidFill>
              <a:latin typeface="Arial"/>
              <a:ea typeface="Arial"/>
              <a:cs typeface="Arial"/>
              <a:sym typeface="Arial"/>
            </a:endParaRPr>
          </a:p>
        </p:txBody>
      </p:sp>
      <p:pic>
        <p:nvPicPr>
          <p:cNvPr id="148" name="Google Shape;148;p29"/>
          <p:cNvPicPr preferRelativeResize="0"/>
          <p:nvPr/>
        </p:nvPicPr>
        <p:blipFill rotWithShape="1">
          <a:blip r:embed="rId3">
            <a:alphaModFix/>
          </a:blip>
          <a:srcRect b="0" l="0" r="0" t="0"/>
          <a:stretch/>
        </p:blipFill>
        <p:spPr>
          <a:xfrm>
            <a:off x="6920180" y="1926771"/>
            <a:ext cx="1764000" cy="2010300"/>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49" name="Google Shape;149;p29"/>
          <p:cNvSpPr txBox="1"/>
          <p:nvPr>
            <p:ph type="title"/>
          </p:nvPr>
        </p:nvSpPr>
        <p:spPr>
          <a:xfrm>
            <a:off x="1212009" y="565319"/>
            <a:ext cx="6518100" cy="6174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300"/>
              <a:buFont typeface="Calibri"/>
              <a:buNone/>
            </a:pPr>
            <a:r>
              <a:rPr b="1" lang="en" sz="4100"/>
              <a:t>Course Content</a:t>
            </a:r>
            <a:endParaRPr b="1" sz="4100"/>
          </a:p>
        </p:txBody>
      </p:sp>
      <p:sp>
        <p:nvSpPr>
          <p:cNvPr id="150" name="Google Shape;150;p29"/>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51" name="Google Shape;151;p29"/>
          <p:cNvSpPr txBox="1"/>
          <p:nvPr/>
        </p:nvSpPr>
        <p:spPr>
          <a:xfrm>
            <a:off x="4142044" y="2261775"/>
            <a:ext cx="3194400" cy="2370300"/>
          </a:xfrm>
          <a:prstGeom prst="rect">
            <a:avLst/>
          </a:prstGeom>
          <a:noFill/>
          <a:ln>
            <a:noFill/>
          </a:ln>
        </p:spPr>
        <p:txBody>
          <a:bodyPr anchorCtr="0" anchor="t" bIns="68575" lIns="68575" spcFirstLastPara="1" rIns="68575" wrap="square" tIns="68575">
            <a:spAutoFit/>
          </a:bodyPr>
          <a:lstStyle/>
          <a:p>
            <a:pPr indent="-139700" lvl="0" marL="152400" rtl="0" algn="l">
              <a:lnSpc>
                <a:spcPct val="150000"/>
              </a:lnSpc>
              <a:spcBef>
                <a:spcPts val="100"/>
              </a:spcBef>
              <a:spcAft>
                <a:spcPts val="0"/>
              </a:spcAft>
              <a:buClr>
                <a:schemeClr val="dk1"/>
              </a:buClr>
              <a:buSzPts val="1200"/>
              <a:buChar char="•"/>
            </a:pPr>
            <a:r>
              <a:rPr lang="en" sz="1400">
                <a:solidFill>
                  <a:schemeClr val="dk1"/>
                </a:solidFill>
              </a:rPr>
              <a:t>Loops</a:t>
            </a:r>
            <a:endParaRPr sz="1400">
              <a:solidFill>
                <a:schemeClr val="dk1"/>
              </a:solidFill>
            </a:endParaRPr>
          </a:p>
          <a:p>
            <a:pPr indent="-139700" lvl="0" marL="152400" rtl="0" algn="l">
              <a:lnSpc>
                <a:spcPct val="150000"/>
              </a:lnSpc>
              <a:spcBef>
                <a:spcPts val="100"/>
              </a:spcBef>
              <a:spcAft>
                <a:spcPts val="0"/>
              </a:spcAft>
              <a:buClr>
                <a:schemeClr val="dk1"/>
              </a:buClr>
              <a:buSzPts val="1200"/>
              <a:buChar char="•"/>
            </a:pPr>
            <a:r>
              <a:rPr lang="en" sz="1400">
                <a:solidFill>
                  <a:schemeClr val="dk1"/>
                </a:solidFill>
              </a:rPr>
              <a:t>Functions</a:t>
            </a:r>
            <a:endParaRPr sz="1400">
              <a:solidFill>
                <a:schemeClr val="dk1"/>
              </a:solidFill>
            </a:endParaRPr>
          </a:p>
          <a:p>
            <a:pPr indent="-139700" lvl="0" marL="152400" rtl="0" algn="l">
              <a:lnSpc>
                <a:spcPct val="150000"/>
              </a:lnSpc>
              <a:spcBef>
                <a:spcPts val="100"/>
              </a:spcBef>
              <a:spcAft>
                <a:spcPts val="0"/>
              </a:spcAft>
              <a:buClr>
                <a:schemeClr val="dk1"/>
              </a:buClr>
              <a:buSzPts val="1200"/>
              <a:buChar char="•"/>
            </a:pPr>
            <a:r>
              <a:rPr lang="en" sz="1400">
                <a:solidFill>
                  <a:schemeClr val="dk1"/>
                </a:solidFill>
              </a:rPr>
              <a:t>Scopes</a:t>
            </a:r>
            <a:endParaRPr sz="1400">
              <a:solidFill>
                <a:schemeClr val="dk1"/>
              </a:solidFill>
            </a:endParaRPr>
          </a:p>
          <a:p>
            <a:pPr indent="-139700" lvl="0" marL="152400" rtl="0" algn="l">
              <a:lnSpc>
                <a:spcPct val="150000"/>
              </a:lnSpc>
              <a:spcBef>
                <a:spcPts val="100"/>
              </a:spcBef>
              <a:spcAft>
                <a:spcPts val="0"/>
              </a:spcAft>
              <a:buClr>
                <a:schemeClr val="dk1"/>
              </a:buClr>
              <a:buSzPts val="1200"/>
              <a:buChar char="•"/>
            </a:pPr>
            <a:r>
              <a:rPr lang="en" sz="1400">
                <a:solidFill>
                  <a:schemeClr val="dk1"/>
                </a:solidFill>
              </a:rPr>
              <a:t>Try &amp; Except</a:t>
            </a:r>
            <a:endParaRPr sz="1400">
              <a:solidFill>
                <a:schemeClr val="dk1"/>
              </a:solidFill>
            </a:endParaRPr>
          </a:p>
          <a:p>
            <a:pPr indent="-139700" lvl="0" marL="152400" rtl="0" algn="l">
              <a:lnSpc>
                <a:spcPct val="150000"/>
              </a:lnSpc>
              <a:spcBef>
                <a:spcPts val="100"/>
              </a:spcBef>
              <a:spcAft>
                <a:spcPts val="0"/>
              </a:spcAft>
              <a:buClr>
                <a:schemeClr val="dk1"/>
              </a:buClr>
              <a:buSzPts val="1200"/>
              <a:buChar char="•"/>
            </a:pPr>
            <a:r>
              <a:rPr lang="en" sz="1400">
                <a:solidFill>
                  <a:schemeClr val="dk1"/>
                </a:solidFill>
              </a:rPr>
              <a:t>File Handling</a:t>
            </a:r>
            <a:endParaRPr sz="1400">
              <a:solidFill>
                <a:schemeClr val="dk1"/>
              </a:solidFill>
            </a:endParaRPr>
          </a:p>
          <a:p>
            <a:pPr indent="-139700" lvl="0" marL="152400" rtl="0" algn="l">
              <a:lnSpc>
                <a:spcPct val="150000"/>
              </a:lnSpc>
              <a:spcBef>
                <a:spcPts val="100"/>
              </a:spcBef>
              <a:spcAft>
                <a:spcPts val="0"/>
              </a:spcAft>
              <a:buClr>
                <a:schemeClr val="dk1"/>
              </a:buClr>
              <a:buSzPts val="1200"/>
              <a:buChar char="•"/>
            </a:pPr>
            <a:r>
              <a:rPr lang="en" sz="1400">
                <a:solidFill>
                  <a:schemeClr val="dk1"/>
                </a:solidFill>
              </a:rPr>
              <a:t>Pre-built &amp; User Defined Modules</a:t>
            </a:r>
            <a:endParaRPr sz="1400">
              <a:solidFill>
                <a:schemeClr val="dk1"/>
              </a:solidFill>
            </a:endParaRPr>
          </a:p>
          <a:p>
            <a:pPr indent="-139700" lvl="0" marL="152400" rtl="0" algn="l">
              <a:lnSpc>
                <a:spcPct val="150000"/>
              </a:lnSpc>
              <a:spcBef>
                <a:spcPts val="100"/>
              </a:spcBef>
              <a:spcAft>
                <a:spcPts val="0"/>
              </a:spcAft>
              <a:buClr>
                <a:srgbClr val="595959"/>
              </a:buClr>
              <a:buSzPts val="1200"/>
              <a:buFont typeface="Tahoma"/>
              <a:buChar char="•"/>
            </a:pPr>
            <a:r>
              <a:rPr lang="en" sz="1400">
                <a:solidFill>
                  <a:schemeClr val="dk1"/>
                </a:solidFill>
              </a:rPr>
              <a:t>OOP</a:t>
            </a:r>
            <a:endParaRPr sz="14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7"/>
          <p:cNvSpPr txBox="1"/>
          <p:nvPr>
            <p:ph type="title"/>
          </p:nvPr>
        </p:nvSpPr>
        <p:spPr>
          <a:xfrm>
            <a:off x="628650" y="273844"/>
            <a:ext cx="7886700" cy="386700"/>
          </a:xfrm>
          <a:prstGeom prst="rect">
            <a:avLst/>
          </a:prstGeom>
          <a:noFill/>
          <a:ln>
            <a:noFill/>
          </a:ln>
        </p:spPr>
        <p:txBody>
          <a:bodyPr anchorCtr="0" anchor="ctr" bIns="0" lIns="0" spcFirstLastPara="1" rIns="0" wrap="square" tIns="17150">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Comments</a:t>
            </a:r>
            <a:endParaRPr sz="2400">
              <a:latin typeface="Trebuchet MS"/>
              <a:ea typeface="Trebuchet MS"/>
              <a:cs typeface="Trebuchet MS"/>
              <a:sym typeface="Trebuchet MS"/>
            </a:endParaRPr>
          </a:p>
        </p:txBody>
      </p:sp>
      <p:sp>
        <p:nvSpPr>
          <p:cNvPr id="280" name="Google Shape;280;p47"/>
          <p:cNvSpPr txBox="1"/>
          <p:nvPr/>
        </p:nvSpPr>
        <p:spPr>
          <a:xfrm>
            <a:off x="1050304" y="1571412"/>
            <a:ext cx="7642200" cy="997200"/>
          </a:xfrm>
          <a:prstGeom prst="rect">
            <a:avLst/>
          </a:prstGeom>
          <a:noFill/>
          <a:ln>
            <a:noFill/>
          </a:ln>
        </p:spPr>
        <p:txBody>
          <a:bodyPr anchorCtr="0" anchor="t" bIns="0" lIns="0" spcFirstLastPara="1" rIns="0" wrap="square" tIns="44450">
            <a:spAutoFit/>
          </a:bodyPr>
          <a:lstStyle/>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Single comment: #</a:t>
            </a:r>
            <a:endParaRPr b="0" i="0" sz="1400" u="none" cap="none" strike="noStrike">
              <a:solidFill>
                <a:schemeClr val="dk1"/>
              </a:solidFill>
              <a:latin typeface="Tahoma"/>
              <a:ea typeface="Tahoma"/>
              <a:cs typeface="Tahoma"/>
              <a:sym typeface="Tahoma"/>
            </a:endParaRPr>
          </a:p>
          <a:p>
            <a:pPr indent="-336550" lvl="0" marL="342900" marR="0" rtl="0" algn="l">
              <a:lnSpc>
                <a:spcPct val="114999"/>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Multiline comment/docstrings: between three double/single quotes “”” “””. Or you can	just  write # multiple times.</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20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You can use Ctrl+ “/” to automatically comment a whole section.</a:t>
            </a:r>
            <a:endParaRPr b="0" i="0" sz="1400" u="none" cap="none" strike="noStrike">
              <a:solidFill>
                <a:schemeClr val="dk1"/>
              </a:solidFill>
              <a:latin typeface="Tahoma"/>
              <a:ea typeface="Tahoma"/>
              <a:cs typeface="Tahoma"/>
              <a:sym typeface="Tahoma"/>
            </a:endParaRPr>
          </a:p>
        </p:txBody>
      </p:sp>
      <p:pic>
        <p:nvPicPr>
          <p:cNvPr id="281" name="Google Shape;281;p47"/>
          <p:cNvPicPr preferRelativeResize="0"/>
          <p:nvPr/>
        </p:nvPicPr>
        <p:blipFill rotWithShape="1">
          <a:blip r:embed="rId3">
            <a:alphaModFix/>
          </a:blip>
          <a:srcRect b="0" l="0" r="0" t="0"/>
          <a:stretch/>
        </p:blipFill>
        <p:spPr>
          <a:xfrm>
            <a:off x="739854" y="2855977"/>
            <a:ext cx="4131562" cy="1456943"/>
          </a:xfrm>
          <a:prstGeom prst="rect">
            <a:avLst/>
          </a:prstGeom>
          <a:noFill/>
          <a:ln>
            <a:noFill/>
          </a:ln>
        </p:spPr>
      </p:pic>
      <p:pic>
        <p:nvPicPr>
          <p:cNvPr id="282" name="Google Shape;282;p47"/>
          <p:cNvPicPr preferRelativeResize="0"/>
          <p:nvPr/>
        </p:nvPicPr>
        <p:blipFill rotWithShape="1">
          <a:blip r:embed="rId4">
            <a:alphaModFix/>
          </a:blip>
          <a:srcRect b="0" l="0" r="0" t="0"/>
          <a:stretch/>
        </p:blipFill>
        <p:spPr>
          <a:xfrm>
            <a:off x="4952516" y="2855976"/>
            <a:ext cx="3854195" cy="1456943"/>
          </a:xfrm>
          <a:prstGeom prst="rect">
            <a:avLst/>
          </a:prstGeom>
          <a:noFill/>
          <a:ln>
            <a:noFill/>
          </a:ln>
        </p:spPr>
      </p:pic>
      <p:sp>
        <p:nvSpPr>
          <p:cNvPr id="283" name="Google Shape;283;p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8"/>
          <p:cNvSpPr txBox="1"/>
          <p:nvPr>
            <p:ph type="title"/>
          </p:nvPr>
        </p:nvSpPr>
        <p:spPr>
          <a:xfrm>
            <a:off x="628650" y="273844"/>
            <a:ext cx="7886700" cy="386700"/>
          </a:xfrm>
          <a:prstGeom prst="rect">
            <a:avLst/>
          </a:prstGeom>
          <a:noFill/>
          <a:ln>
            <a:noFill/>
          </a:ln>
        </p:spPr>
        <p:txBody>
          <a:bodyPr anchorCtr="0" anchor="ctr" bIns="0" lIns="0" spcFirstLastPara="1" rIns="0" wrap="square" tIns="17150">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Indentation</a:t>
            </a:r>
            <a:endParaRPr sz="2400">
              <a:latin typeface="Trebuchet MS"/>
              <a:ea typeface="Trebuchet MS"/>
              <a:cs typeface="Trebuchet MS"/>
              <a:sym typeface="Trebuchet MS"/>
            </a:endParaRPr>
          </a:p>
        </p:txBody>
      </p:sp>
      <p:sp>
        <p:nvSpPr>
          <p:cNvPr id="289" name="Google Shape;289;p48"/>
          <p:cNvSpPr txBox="1"/>
          <p:nvPr/>
        </p:nvSpPr>
        <p:spPr>
          <a:xfrm>
            <a:off x="943623" y="1577885"/>
            <a:ext cx="6417300" cy="443700"/>
          </a:xfrm>
          <a:prstGeom prst="rect">
            <a:avLst/>
          </a:prstGeom>
          <a:noFill/>
          <a:ln>
            <a:noFill/>
          </a:ln>
        </p:spPr>
        <p:txBody>
          <a:bodyPr anchorCtr="0" anchor="t" bIns="0" lIns="0" spcFirstLastPara="1" rIns="0" wrap="square" tIns="12700">
            <a:spAutoFit/>
          </a:bodyPr>
          <a:lstStyle/>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Indentation is Important in Python. It Illustrate how code blocks are formatted.</a:t>
            </a:r>
            <a:endParaRPr b="0" i="0" sz="1400" u="none" cap="none" strike="noStrike">
              <a:solidFill>
                <a:schemeClr val="dk1"/>
              </a:solidFill>
              <a:latin typeface="Tahoma"/>
              <a:ea typeface="Tahoma"/>
              <a:cs typeface="Tahoma"/>
              <a:sym typeface="Tahoma"/>
            </a:endParaRPr>
          </a:p>
        </p:txBody>
      </p:sp>
      <p:pic>
        <p:nvPicPr>
          <p:cNvPr id="290" name="Google Shape;290;p48"/>
          <p:cNvPicPr preferRelativeResize="0"/>
          <p:nvPr/>
        </p:nvPicPr>
        <p:blipFill rotWithShape="1">
          <a:blip r:embed="rId3">
            <a:alphaModFix/>
          </a:blip>
          <a:srcRect b="0" l="0" r="0" t="0"/>
          <a:stretch/>
        </p:blipFill>
        <p:spPr>
          <a:xfrm>
            <a:off x="698993" y="1993271"/>
            <a:ext cx="7898455" cy="2513490"/>
          </a:xfrm>
          <a:prstGeom prst="rect">
            <a:avLst/>
          </a:prstGeom>
          <a:noFill/>
          <a:ln>
            <a:noFill/>
          </a:ln>
        </p:spPr>
      </p:pic>
      <p:sp>
        <p:nvSpPr>
          <p:cNvPr id="291" name="Google Shape;291;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628650" y="273844"/>
            <a:ext cx="7886700" cy="3873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Quiz</a:t>
            </a:r>
            <a:endParaRPr/>
          </a:p>
        </p:txBody>
      </p:sp>
      <p:sp>
        <p:nvSpPr>
          <p:cNvPr id="297" name="Google Shape;297;p49"/>
          <p:cNvSpPr txBox="1"/>
          <p:nvPr/>
        </p:nvSpPr>
        <p:spPr>
          <a:xfrm>
            <a:off x="809464" y="1230855"/>
            <a:ext cx="3132600" cy="3323700"/>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Clr>
                <a:srgbClr val="000000"/>
              </a:buClr>
              <a:buSzPts val="1300"/>
              <a:buFont typeface="Arial"/>
              <a:buNone/>
            </a:pPr>
            <a:r>
              <a:rPr b="0" i="0" lang="en" sz="1300" u="none" cap="none" strike="noStrike">
                <a:solidFill>
                  <a:srgbClr val="595959"/>
                </a:solidFill>
                <a:latin typeface="Tahoma"/>
                <a:ea typeface="Tahoma"/>
                <a:cs typeface="Tahoma"/>
                <a:sym typeface="Tahoma"/>
              </a:rPr>
              <a:t>What will be printed by the following code?</a:t>
            </a:r>
            <a:endParaRPr b="0" i="0" sz="13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ahoma"/>
              <a:ea typeface="Tahoma"/>
              <a:cs typeface="Tahoma"/>
              <a:sym typeface="Tahoma"/>
            </a:endParaRPr>
          </a:p>
          <a:p>
            <a:pPr indent="-241300" lvl="0" marL="254000" marR="2438400" rtl="0" algn="l">
              <a:lnSpc>
                <a:spcPct val="114999"/>
              </a:lnSpc>
              <a:spcBef>
                <a:spcPts val="0"/>
              </a:spcBef>
              <a:spcAft>
                <a:spcPts val="0"/>
              </a:spcAft>
              <a:buClr>
                <a:srgbClr val="595959"/>
              </a:buClr>
              <a:buSzPts val="1800"/>
              <a:buFont typeface="Arial"/>
              <a:buChar char="●"/>
            </a:pPr>
            <a:r>
              <a:rPr b="0" i="0" lang="en" sz="1800" u="none" cap="none" strike="noStrike">
                <a:solidFill>
                  <a:schemeClr val="dk1"/>
                </a:solidFill>
                <a:latin typeface="Calibri"/>
                <a:ea typeface="Calibri"/>
                <a:cs typeface="Calibri"/>
                <a:sym typeface="Calibri"/>
              </a:rPr>
              <a:t>	</a:t>
            </a:r>
            <a:r>
              <a:rPr b="0" i="0" lang="en" sz="1300" u="none" cap="none" strike="noStrike">
                <a:solidFill>
                  <a:srgbClr val="595959"/>
                </a:solidFill>
                <a:latin typeface="Tahoma"/>
                <a:ea typeface="Tahoma"/>
                <a:cs typeface="Tahoma"/>
                <a:sym typeface="Tahoma"/>
              </a:rPr>
              <a:t>One  Two  Three</a:t>
            </a:r>
            <a:endParaRPr b="0" i="0" sz="1300" u="none" cap="none" strike="noStrike">
              <a:solidFill>
                <a:schemeClr val="dk1"/>
              </a:solidFill>
              <a:latin typeface="Tahoma"/>
              <a:ea typeface="Tahoma"/>
              <a:cs typeface="Tahoma"/>
              <a:sym typeface="Tahoma"/>
            </a:endParaRPr>
          </a:p>
          <a:p>
            <a:pPr indent="-241300" lvl="0" marL="254000" marR="2438400" rtl="0" algn="l">
              <a:lnSpc>
                <a:spcPct val="114999"/>
              </a:lnSpc>
              <a:spcBef>
                <a:spcPts val="0"/>
              </a:spcBef>
              <a:spcAft>
                <a:spcPts val="0"/>
              </a:spcAft>
              <a:buClr>
                <a:srgbClr val="595959"/>
              </a:buClr>
              <a:buSzPts val="1800"/>
              <a:buFont typeface="Arial"/>
              <a:buChar char="●"/>
            </a:pPr>
            <a:r>
              <a:rPr b="0" i="0" lang="en" sz="1800" u="none" cap="none" strike="noStrike">
                <a:solidFill>
                  <a:schemeClr val="dk1"/>
                </a:solidFill>
                <a:latin typeface="Calibri"/>
                <a:ea typeface="Calibri"/>
                <a:cs typeface="Calibri"/>
                <a:sym typeface="Calibri"/>
              </a:rPr>
              <a:t>	</a:t>
            </a:r>
            <a:r>
              <a:rPr b="0" i="0" lang="en" sz="1300" u="none" cap="none" strike="noStrike">
                <a:solidFill>
                  <a:srgbClr val="595959"/>
                </a:solidFill>
                <a:latin typeface="Tahoma"/>
                <a:ea typeface="Tahoma"/>
                <a:cs typeface="Tahoma"/>
                <a:sym typeface="Tahoma"/>
              </a:rPr>
              <a:t>One  Three</a:t>
            </a:r>
            <a:endParaRPr b="0" i="0" sz="1300" u="none" cap="none" strike="noStrike">
              <a:solidFill>
                <a:srgbClr val="595959"/>
              </a:solidFill>
              <a:latin typeface="Tahoma"/>
              <a:ea typeface="Tahoma"/>
              <a:cs typeface="Tahoma"/>
              <a:sym typeface="Tahoma"/>
            </a:endParaRPr>
          </a:p>
          <a:p>
            <a:pPr indent="0" lvl="0" marL="342900" marR="2438400" rtl="0" algn="l">
              <a:lnSpc>
                <a:spcPct val="114999"/>
              </a:lnSpc>
              <a:spcBef>
                <a:spcPts val="0"/>
              </a:spcBef>
              <a:spcAft>
                <a:spcPts val="0"/>
              </a:spcAft>
              <a:buNone/>
            </a:pPr>
            <a:r>
              <a:t/>
            </a:r>
            <a:endParaRPr sz="1300">
              <a:solidFill>
                <a:srgbClr val="595959"/>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Two</a:t>
            </a:r>
            <a:endParaRPr b="0" i="0" sz="1300" u="none" cap="none" strike="noStrike">
              <a:solidFill>
                <a:srgbClr val="595959"/>
              </a:solidFill>
              <a:latin typeface="Tahoma"/>
              <a:ea typeface="Tahoma"/>
              <a:cs typeface="Tahoma"/>
              <a:sym typeface="Tahoma"/>
            </a:endParaRPr>
          </a:p>
          <a:p>
            <a:pPr indent="0" lvl="0" marL="342900" marR="0" rtl="0" algn="l">
              <a:lnSpc>
                <a:spcPct val="100000"/>
              </a:lnSpc>
              <a:spcBef>
                <a:spcPts val="200"/>
              </a:spcBef>
              <a:spcAft>
                <a:spcPts val="0"/>
              </a:spcAft>
              <a:buNone/>
            </a:pPr>
            <a:r>
              <a:t/>
            </a:r>
            <a:endParaRPr sz="1300">
              <a:solidFill>
                <a:srgbClr val="595959"/>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three</a:t>
            </a:r>
            <a:endParaRPr b="0" i="0" sz="1300" u="none" cap="none" strike="noStrike">
              <a:solidFill>
                <a:schemeClr val="dk1"/>
              </a:solidFill>
              <a:latin typeface="Tahoma"/>
              <a:ea typeface="Tahoma"/>
              <a:cs typeface="Tahoma"/>
              <a:sym typeface="Tahoma"/>
            </a:endParaRPr>
          </a:p>
        </p:txBody>
      </p:sp>
      <p:pic>
        <p:nvPicPr>
          <p:cNvPr id="298" name="Google Shape;298;p49"/>
          <p:cNvPicPr preferRelativeResize="0"/>
          <p:nvPr/>
        </p:nvPicPr>
        <p:blipFill rotWithShape="1">
          <a:blip r:embed="rId3">
            <a:alphaModFix/>
          </a:blip>
          <a:srcRect b="0" l="0" r="0" t="0"/>
          <a:stretch/>
        </p:blipFill>
        <p:spPr>
          <a:xfrm>
            <a:off x="4898135" y="2460356"/>
            <a:ext cx="3675888" cy="1761743"/>
          </a:xfrm>
          <a:prstGeom prst="rect">
            <a:avLst/>
          </a:prstGeom>
          <a:noFill/>
          <a:ln>
            <a:noFill/>
          </a:ln>
        </p:spPr>
      </p:pic>
      <p:sp>
        <p:nvSpPr>
          <p:cNvPr id="299" name="Google Shape;299;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0"/>
          <p:cNvSpPr txBox="1"/>
          <p:nvPr/>
        </p:nvSpPr>
        <p:spPr>
          <a:xfrm>
            <a:off x="802475" y="1550924"/>
            <a:ext cx="7681500" cy="2946600"/>
          </a:xfrm>
          <a:prstGeom prst="rect">
            <a:avLst/>
          </a:prstGeom>
          <a:noFill/>
          <a:ln>
            <a:noFill/>
          </a:ln>
        </p:spPr>
        <p:txBody>
          <a:bodyPr anchorCtr="0" anchor="t" bIns="0" lIns="0" spcFirstLastPara="1" rIns="0" wrap="square" tIns="12700">
            <a:spAutoFit/>
          </a:bodyPr>
          <a:lstStyle/>
          <a:p>
            <a:pPr indent="-336550" lvl="0" marL="342900" marR="12700" rtl="0" algn="l">
              <a:lnSpc>
                <a:spcPct val="114999"/>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Python statements means a logical line of code that can be either expression or assignment  statement.</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20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Expression means a sequence of numbers, strings, operators and objects that logically</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20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can be valid for executing.</a:t>
            </a:r>
            <a:endParaRPr b="0" i="0" sz="1400" u="none" cap="none" strike="noStrike">
              <a:solidFill>
                <a:schemeClr val="dk1"/>
              </a:solidFill>
              <a:latin typeface="Tahoma"/>
              <a:ea typeface="Tahoma"/>
              <a:cs typeface="Tahoma"/>
              <a:sym typeface="Tahoma"/>
            </a:endParaRPr>
          </a:p>
          <a:p>
            <a:pPr indent="-336550" lvl="0" marL="342900" marR="0" rtl="0" algn="l">
              <a:lnSpc>
                <a:spcPct val="114999"/>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Simple assignment statement means a statement with its R.H.S just a value-based expression  or a variable or an operation.</a:t>
            </a:r>
            <a:endParaRPr b="0" i="0" sz="1400" u="none" cap="none" strike="noStrike">
              <a:solidFill>
                <a:schemeClr val="dk1"/>
              </a:solidFill>
              <a:latin typeface="Tahoma"/>
              <a:ea typeface="Tahoma"/>
              <a:cs typeface="Tahoma"/>
              <a:sym typeface="Tahoma"/>
            </a:endParaRPr>
          </a:p>
          <a:p>
            <a:pPr indent="-336550" lvl="0" marL="342900" marR="0" rtl="0" algn="l">
              <a:lnSpc>
                <a:spcPct val="114999"/>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Augmented assignment statement means a statement where the arithmetic operator is  combined in the assignment.</a:t>
            </a:r>
            <a:endParaRPr b="0" i="0" sz="1400" u="none" cap="none" strike="noStrike">
              <a:solidFill>
                <a:schemeClr val="dk1"/>
              </a:solidFill>
              <a:latin typeface="Tahoma"/>
              <a:ea typeface="Tahoma"/>
              <a:cs typeface="Tahoma"/>
              <a:sym typeface="Tahoma"/>
            </a:endParaRPr>
          </a:p>
          <a:p>
            <a:pPr indent="0" lvl="0" marL="25400" marR="0" rtl="0" algn="l">
              <a:lnSpc>
                <a:spcPct val="100000"/>
              </a:lnSpc>
              <a:spcBef>
                <a:spcPts val="300"/>
              </a:spcBef>
              <a:spcAft>
                <a:spcPts val="0"/>
              </a:spcAft>
              <a:buClr>
                <a:srgbClr val="000000"/>
              </a:buClr>
              <a:buSzPts val="1400"/>
              <a:buFont typeface="Arial"/>
              <a:buNone/>
            </a:pPr>
            <a:br>
              <a:rPr b="0" i="0" lang="en" sz="1400" u="none" cap="none" strike="noStrike">
                <a:solidFill>
                  <a:srgbClr val="595959"/>
                </a:solidFill>
                <a:latin typeface="Tahoma"/>
                <a:ea typeface="Tahoma"/>
                <a:cs typeface="Tahoma"/>
                <a:sym typeface="Tahoma"/>
              </a:rPr>
            </a:br>
            <a:r>
              <a:rPr b="0" i="0" lang="en" sz="1400" u="none" cap="none" strike="noStrike">
                <a:solidFill>
                  <a:srgbClr val="595959"/>
                </a:solidFill>
                <a:latin typeface="Tahoma"/>
                <a:ea typeface="Tahoma"/>
                <a:cs typeface="Tahoma"/>
                <a:sym typeface="Tahoma"/>
              </a:rPr>
              <a:t>Notes:</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20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A statement can be written in multi-lines by using \ character.</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30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Multiple statements can be written in same line with ; separator.</a:t>
            </a:r>
            <a:endParaRPr b="0" i="0" sz="1400" u="none" cap="none" strike="noStrike">
              <a:solidFill>
                <a:schemeClr val="dk1"/>
              </a:solidFill>
              <a:latin typeface="Tahoma"/>
              <a:ea typeface="Tahoma"/>
              <a:cs typeface="Tahoma"/>
              <a:sym typeface="Tahoma"/>
            </a:endParaRPr>
          </a:p>
        </p:txBody>
      </p:sp>
      <p:sp>
        <p:nvSpPr>
          <p:cNvPr id="305" name="Google Shape;305;p50"/>
          <p:cNvSpPr txBox="1"/>
          <p:nvPr>
            <p:ph type="title"/>
          </p:nvPr>
        </p:nvSpPr>
        <p:spPr>
          <a:xfrm>
            <a:off x="628650" y="273844"/>
            <a:ext cx="7886700" cy="3873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Python Statements &amp; Variables</a:t>
            </a:r>
            <a:endParaRPr/>
          </a:p>
        </p:txBody>
      </p:sp>
      <p:sp>
        <p:nvSpPr>
          <p:cNvPr id="306" name="Google Shape;306;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628650" y="273844"/>
            <a:ext cx="7886700" cy="3873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Variables</a:t>
            </a:r>
            <a:endParaRPr/>
          </a:p>
        </p:txBody>
      </p:sp>
      <p:sp>
        <p:nvSpPr>
          <p:cNvPr id="312" name="Google Shape;312;p51"/>
          <p:cNvSpPr txBox="1"/>
          <p:nvPr/>
        </p:nvSpPr>
        <p:spPr>
          <a:xfrm>
            <a:off x="931384" y="1350784"/>
            <a:ext cx="7605300" cy="1492200"/>
          </a:xfrm>
          <a:prstGeom prst="rect">
            <a:avLst/>
          </a:prstGeom>
          <a:noFill/>
          <a:ln>
            <a:noFill/>
          </a:ln>
        </p:spPr>
        <p:txBody>
          <a:bodyPr anchorCtr="0" anchor="t" bIns="0" lIns="0" spcFirstLastPara="1" rIns="0" wrap="square" tIns="44450">
            <a:spAutoFit/>
          </a:bodyPr>
          <a:lstStyle/>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A variable is simply a name to which a value can be assigned.</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30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Variables allow us to give meaningful names to data.</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20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The simplest way to assign a value to a variable is through the = operator.</a:t>
            </a:r>
            <a:endParaRPr b="0" i="0" sz="1400" u="none" cap="none" strike="noStrike">
              <a:solidFill>
                <a:schemeClr val="dk1"/>
              </a:solidFill>
              <a:latin typeface="Tahoma"/>
              <a:ea typeface="Tahoma"/>
              <a:cs typeface="Tahoma"/>
              <a:sym typeface="Tahoma"/>
            </a:endParaRPr>
          </a:p>
          <a:p>
            <a:pPr indent="-336550" lvl="0" marL="342900" marR="0" rtl="0" algn="l">
              <a:lnSpc>
                <a:spcPct val="114999"/>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A big advantage of variables is that they allow us to store data so that we can use it later to  perform operations in the code.</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20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Variables are mutable. Hence, the value of a variable can always be updated or replaced.</a:t>
            </a:r>
            <a:endParaRPr b="0" i="0" sz="1400" u="none" cap="none" strike="noStrike">
              <a:solidFill>
                <a:schemeClr val="dk1"/>
              </a:solidFill>
              <a:latin typeface="Tahoma"/>
              <a:ea typeface="Tahoma"/>
              <a:cs typeface="Tahoma"/>
              <a:sym typeface="Tahoma"/>
            </a:endParaRPr>
          </a:p>
        </p:txBody>
      </p:sp>
      <p:pic>
        <p:nvPicPr>
          <p:cNvPr id="313" name="Google Shape;313;p51"/>
          <p:cNvPicPr preferRelativeResize="0"/>
          <p:nvPr/>
        </p:nvPicPr>
        <p:blipFill rotWithShape="1">
          <a:blip r:embed="rId3">
            <a:alphaModFix/>
          </a:blip>
          <a:srcRect b="0" l="0" r="0" t="0"/>
          <a:stretch/>
        </p:blipFill>
        <p:spPr>
          <a:xfrm>
            <a:off x="968789" y="2999998"/>
            <a:ext cx="7449359" cy="1797033"/>
          </a:xfrm>
          <a:prstGeom prst="rect">
            <a:avLst/>
          </a:prstGeom>
          <a:noFill/>
          <a:ln>
            <a:noFill/>
          </a:ln>
        </p:spPr>
      </p:pic>
      <p:sp>
        <p:nvSpPr>
          <p:cNvPr id="314" name="Google Shape;314;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2"/>
          <p:cNvSpPr txBox="1"/>
          <p:nvPr/>
        </p:nvSpPr>
        <p:spPr>
          <a:xfrm>
            <a:off x="667076" y="1628375"/>
            <a:ext cx="59727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Variables can change type, simply by assigning them a new value of a different type.</a:t>
            </a:r>
            <a:endParaRPr b="0" i="0" sz="1400" u="none" cap="none" strike="noStrike">
              <a:solidFill>
                <a:schemeClr val="dk1"/>
              </a:solidFill>
              <a:latin typeface="Tahoma"/>
              <a:ea typeface="Tahoma"/>
              <a:cs typeface="Tahoma"/>
              <a:sym typeface="Tahoma"/>
            </a:endParaRPr>
          </a:p>
        </p:txBody>
      </p:sp>
      <p:pic>
        <p:nvPicPr>
          <p:cNvPr id="320" name="Google Shape;320;p52"/>
          <p:cNvPicPr preferRelativeResize="0"/>
          <p:nvPr/>
        </p:nvPicPr>
        <p:blipFill rotWithShape="1">
          <a:blip r:embed="rId3">
            <a:alphaModFix/>
          </a:blip>
          <a:srcRect b="0" l="0" r="0" t="0"/>
          <a:stretch/>
        </p:blipFill>
        <p:spPr>
          <a:xfrm>
            <a:off x="6516623" y="1604773"/>
            <a:ext cx="2421636" cy="486155"/>
          </a:xfrm>
          <a:prstGeom prst="rect">
            <a:avLst/>
          </a:prstGeom>
          <a:noFill/>
          <a:ln>
            <a:noFill/>
          </a:ln>
        </p:spPr>
      </p:pic>
      <p:sp>
        <p:nvSpPr>
          <p:cNvPr id="321" name="Google Shape;321;p52"/>
          <p:cNvSpPr txBox="1"/>
          <p:nvPr/>
        </p:nvSpPr>
        <p:spPr>
          <a:xfrm>
            <a:off x="667077" y="2196736"/>
            <a:ext cx="59727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Python allows you to assign a single value to several variables simultaneously.</a:t>
            </a:r>
            <a:endParaRPr b="0" i="0" sz="1400" u="none" cap="none" strike="noStrike">
              <a:solidFill>
                <a:schemeClr val="dk1"/>
              </a:solidFill>
              <a:latin typeface="Tahoma"/>
              <a:ea typeface="Tahoma"/>
              <a:cs typeface="Tahoma"/>
              <a:sym typeface="Tahoma"/>
            </a:endParaRPr>
          </a:p>
        </p:txBody>
      </p:sp>
      <p:pic>
        <p:nvPicPr>
          <p:cNvPr id="322" name="Google Shape;322;p52"/>
          <p:cNvPicPr preferRelativeResize="0"/>
          <p:nvPr/>
        </p:nvPicPr>
        <p:blipFill rotWithShape="1">
          <a:blip r:embed="rId4">
            <a:alphaModFix/>
          </a:blip>
          <a:srcRect b="0" l="0" r="0" t="0"/>
          <a:stretch/>
        </p:blipFill>
        <p:spPr>
          <a:xfrm>
            <a:off x="6516623" y="2571750"/>
            <a:ext cx="2421636" cy="353566"/>
          </a:xfrm>
          <a:prstGeom prst="rect">
            <a:avLst/>
          </a:prstGeom>
          <a:noFill/>
          <a:ln>
            <a:noFill/>
          </a:ln>
        </p:spPr>
      </p:pic>
      <p:sp>
        <p:nvSpPr>
          <p:cNvPr id="323" name="Google Shape;323;p52"/>
          <p:cNvSpPr txBox="1"/>
          <p:nvPr/>
        </p:nvSpPr>
        <p:spPr>
          <a:xfrm>
            <a:off x="667076" y="2910185"/>
            <a:ext cx="46833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You can also assign multiple objects to multiple variables.</a:t>
            </a:r>
            <a:endParaRPr b="0" i="0" sz="1400" u="none" cap="none" strike="noStrike">
              <a:solidFill>
                <a:schemeClr val="dk1"/>
              </a:solidFill>
              <a:latin typeface="Tahoma"/>
              <a:ea typeface="Tahoma"/>
              <a:cs typeface="Tahoma"/>
              <a:sym typeface="Tahoma"/>
            </a:endParaRPr>
          </a:p>
        </p:txBody>
      </p:sp>
      <p:pic>
        <p:nvPicPr>
          <p:cNvPr id="324" name="Google Shape;324;p52"/>
          <p:cNvPicPr preferRelativeResize="0"/>
          <p:nvPr/>
        </p:nvPicPr>
        <p:blipFill rotWithShape="1">
          <a:blip r:embed="rId5">
            <a:alphaModFix/>
          </a:blip>
          <a:srcRect b="0" l="0" r="0" t="0"/>
          <a:stretch/>
        </p:blipFill>
        <p:spPr>
          <a:xfrm>
            <a:off x="6112763" y="3411839"/>
            <a:ext cx="2421636" cy="419098"/>
          </a:xfrm>
          <a:prstGeom prst="rect">
            <a:avLst/>
          </a:prstGeom>
          <a:noFill/>
          <a:ln>
            <a:noFill/>
          </a:ln>
        </p:spPr>
      </p:pic>
      <p:sp>
        <p:nvSpPr>
          <p:cNvPr id="325" name="Google Shape;325;p52"/>
          <p:cNvSpPr txBox="1"/>
          <p:nvPr/>
        </p:nvSpPr>
        <p:spPr>
          <a:xfrm>
            <a:off x="667076" y="3509477"/>
            <a:ext cx="50892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 sz="1400" u="none" cap="none" strike="noStrike">
                <a:solidFill>
                  <a:srgbClr val="595959"/>
                </a:solidFill>
                <a:latin typeface="Tahoma"/>
                <a:ea typeface="Tahoma"/>
                <a:cs typeface="Tahoma"/>
                <a:sym typeface="Tahoma"/>
              </a:rPr>
              <a:t>Variables are Case- Sensitive: x is different from X.</a:t>
            </a:r>
            <a:endParaRPr b="0" i="0" sz="1400" u="none" cap="none" strike="noStrike">
              <a:solidFill>
                <a:schemeClr val="dk1"/>
              </a:solidFill>
              <a:latin typeface="Tahoma"/>
              <a:ea typeface="Tahoma"/>
              <a:cs typeface="Tahoma"/>
              <a:sym typeface="Tahoma"/>
            </a:endParaRPr>
          </a:p>
        </p:txBody>
      </p:sp>
      <p:sp>
        <p:nvSpPr>
          <p:cNvPr id="326" name="Google Shape;326;p52"/>
          <p:cNvSpPr txBox="1"/>
          <p:nvPr>
            <p:ph type="title"/>
          </p:nvPr>
        </p:nvSpPr>
        <p:spPr>
          <a:xfrm>
            <a:off x="628650" y="273844"/>
            <a:ext cx="7886700" cy="3873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Variables</a:t>
            </a:r>
            <a:endParaRPr/>
          </a:p>
        </p:txBody>
      </p:sp>
      <p:sp>
        <p:nvSpPr>
          <p:cNvPr id="327" name="Google Shape;327;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3"/>
          <p:cNvSpPr txBox="1"/>
          <p:nvPr/>
        </p:nvSpPr>
        <p:spPr>
          <a:xfrm>
            <a:off x="423374" y="1954250"/>
            <a:ext cx="6819900" cy="1485900"/>
          </a:xfrm>
          <a:prstGeom prst="rect">
            <a:avLst/>
          </a:prstGeom>
          <a:noFill/>
          <a:ln>
            <a:noFill/>
          </a:ln>
        </p:spPr>
        <p:txBody>
          <a:bodyPr anchorCtr="0" anchor="t" bIns="0" lIns="0" spcFirstLastPara="1" rIns="0" wrap="square" tIns="12700">
            <a:spAutoFit/>
          </a:bodyPr>
          <a:lstStyle/>
          <a:p>
            <a:pPr indent="0" lvl="0" marL="25400" marR="0" rtl="0" algn="l">
              <a:lnSpc>
                <a:spcPct val="114999"/>
              </a:lnSpc>
              <a:spcBef>
                <a:spcPts val="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Do not need type deﬁnition when creating a variable. In C Langauge for example, to  declare a variable:</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200"/>
              </a:spcBef>
              <a:spcAft>
                <a:spcPts val="0"/>
              </a:spcAft>
              <a:buClr>
                <a:srgbClr val="000000"/>
              </a:buClr>
              <a:buSzPts val="1300"/>
              <a:buFont typeface="Arial"/>
              <a:buNone/>
            </a:pPr>
            <a:r>
              <a:rPr b="0" i="0" lang="en" sz="1300" u="none" cap="none" strike="noStrike">
                <a:solidFill>
                  <a:srgbClr val="595959"/>
                </a:solidFill>
                <a:latin typeface="Arial Narrow"/>
                <a:ea typeface="Arial Narrow"/>
                <a:cs typeface="Arial Narrow"/>
                <a:sym typeface="Arial Narrow"/>
              </a:rPr>
              <a:t>D	</a:t>
            </a:r>
            <a:r>
              <a:rPr b="0" i="0" lang="en" sz="1400" u="none" cap="none" strike="noStrike">
                <a:solidFill>
                  <a:srgbClr val="595959"/>
                </a:solidFill>
                <a:latin typeface="Tahoma"/>
                <a:ea typeface="Tahoma"/>
                <a:cs typeface="Tahoma"/>
                <a:sym typeface="Tahoma"/>
              </a:rPr>
              <a:t>int x = 4</a:t>
            </a:r>
            <a:endParaRPr b="0" i="0" sz="1400" u="none" cap="none" strike="noStrike">
              <a:solidFill>
                <a:schemeClr val="dk1"/>
              </a:solidFill>
              <a:latin typeface="Tahoma"/>
              <a:ea typeface="Tahoma"/>
              <a:cs typeface="Tahoma"/>
              <a:sym typeface="Tahoma"/>
            </a:endParaRPr>
          </a:p>
          <a:p>
            <a:pPr indent="0" lvl="0" marL="25400" marR="0" rtl="0" algn="l">
              <a:lnSpc>
                <a:spcPct val="100000"/>
              </a:lnSpc>
              <a:spcBef>
                <a:spcPts val="20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In python, no need for declaring the type ‘int’</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300"/>
              </a:spcBef>
              <a:spcAft>
                <a:spcPts val="0"/>
              </a:spcAft>
              <a:buClr>
                <a:srgbClr val="000000"/>
              </a:buClr>
              <a:buSzPts val="1300"/>
              <a:buFont typeface="Arial"/>
              <a:buNone/>
            </a:pPr>
            <a:r>
              <a:rPr b="0" i="0" lang="en" sz="1300" u="none" cap="none" strike="noStrike">
                <a:solidFill>
                  <a:srgbClr val="595959"/>
                </a:solidFill>
                <a:latin typeface="Arial Narrow"/>
                <a:ea typeface="Arial Narrow"/>
                <a:cs typeface="Arial Narrow"/>
                <a:sym typeface="Arial Narrow"/>
              </a:rPr>
              <a:t>D	</a:t>
            </a:r>
            <a:r>
              <a:rPr b="0" i="0" lang="en" sz="1400" u="none" cap="none" strike="noStrike">
                <a:solidFill>
                  <a:srgbClr val="595959"/>
                </a:solidFill>
                <a:latin typeface="Tahoma"/>
                <a:ea typeface="Tahoma"/>
                <a:cs typeface="Tahoma"/>
                <a:sym typeface="Tahoma"/>
              </a:rPr>
              <a:t>x = 4</a:t>
            </a:r>
            <a:endParaRPr b="0" i="0" sz="1400" u="none" cap="none" strike="noStrike">
              <a:solidFill>
                <a:schemeClr val="dk1"/>
              </a:solidFill>
              <a:latin typeface="Tahoma"/>
              <a:ea typeface="Tahoma"/>
              <a:cs typeface="Tahoma"/>
              <a:sym typeface="Tahoma"/>
            </a:endParaRPr>
          </a:p>
          <a:p>
            <a:pPr indent="0" lvl="0" marL="25400" marR="0" rtl="0" algn="l">
              <a:lnSpc>
                <a:spcPct val="100000"/>
              </a:lnSpc>
              <a:spcBef>
                <a:spcPts val="20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It knows automatically that x is an integer.</a:t>
            </a:r>
            <a:endParaRPr b="0" i="0" sz="1400" u="none" cap="none" strike="noStrike">
              <a:solidFill>
                <a:schemeClr val="dk1"/>
              </a:solidFill>
              <a:latin typeface="Tahoma"/>
              <a:ea typeface="Tahoma"/>
              <a:cs typeface="Tahoma"/>
              <a:sym typeface="Tahoma"/>
            </a:endParaRPr>
          </a:p>
        </p:txBody>
      </p:sp>
      <p:sp>
        <p:nvSpPr>
          <p:cNvPr id="333" name="Google Shape;333;p53"/>
          <p:cNvSpPr txBox="1"/>
          <p:nvPr>
            <p:ph type="title"/>
          </p:nvPr>
        </p:nvSpPr>
        <p:spPr>
          <a:xfrm>
            <a:off x="628650" y="273844"/>
            <a:ext cx="7886700" cy="3873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Variables</a:t>
            </a:r>
            <a:endParaRPr/>
          </a:p>
        </p:txBody>
      </p:sp>
      <p:sp>
        <p:nvSpPr>
          <p:cNvPr id="334" name="Google Shape;334;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4"/>
          <p:cNvSpPr txBox="1"/>
          <p:nvPr/>
        </p:nvSpPr>
        <p:spPr>
          <a:xfrm>
            <a:off x="414175" y="1472585"/>
            <a:ext cx="8026500" cy="3032400"/>
          </a:xfrm>
          <a:prstGeom prst="rect">
            <a:avLst/>
          </a:prstGeom>
          <a:noFill/>
          <a:ln>
            <a:noFill/>
          </a:ln>
        </p:spPr>
        <p:txBody>
          <a:bodyPr anchorCtr="0" anchor="t" bIns="0" lIns="0" spcFirstLastPara="1" rIns="0" wrap="square" tIns="12700">
            <a:spAutoFit/>
          </a:bodyPr>
          <a:lstStyle/>
          <a:p>
            <a:pPr indent="0" lvl="0" marL="63500" marR="12700" rtl="0" algn="l">
              <a:lnSpc>
                <a:spcPct val="114999"/>
              </a:lnSpc>
              <a:spcBef>
                <a:spcPts val="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Python identiﬁers means the user-deﬁned name that is being given to anything in your code as the  variables, function, class or any other object in your code. Guidelines for creating a python identiﬁers:</a:t>
            </a:r>
            <a:br>
              <a:rPr b="0" i="0" lang="en" sz="1400" u="none" cap="none" strike="noStrike">
                <a:solidFill>
                  <a:srgbClr val="595959"/>
                </a:solidFill>
                <a:latin typeface="Tahoma"/>
                <a:ea typeface="Tahoma"/>
                <a:cs typeface="Tahoma"/>
                <a:sym typeface="Tahoma"/>
              </a:rPr>
            </a:br>
            <a:endParaRPr b="0" i="0" sz="1400" u="none" cap="none" strike="noStrike">
              <a:solidFill>
                <a:schemeClr val="dk1"/>
              </a:solidFill>
              <a:latin typeface="Tahoma"/>
              <a:ea typeface="Tahoma"/>
              <a:cs typeface="Tahoma"/>
              <a:sym typeface="Tahoma"/>
            </a:endParaRPr>
          </a:p>
          <a:p>
            <a:pPr indent="-400050" lvl="0" marL="406400" marR="0" rtl="0" algn="l">
              <a:lnSpc>
                <a:spcPct val="114999"/>
              </a:lnSpc>
              <a:spcBef>
                <a:spcPts val="0"/>
              </a:spcBef>
              <a:spcAft>
                <a:spcPts val="0"/>
              </a:spcAft>
              <a:buClr>
                <a:srgbClr val="595959"/>
              </a:buClr>
              <a:buSzPts val="1700"/>
              <a:buFont typeface="Arial"/>
              <a:buAutoNum type="arabicPeriod"/>
            </a:pPr>
            <a:r>
              <a:rPr b="0" i="0" lang="en" sz="1400" u="none" cap="none" strike="noStrike">
                <a:solidFill>
                  <a:srgbClr val="595959"/>
                </a:solidFill>
                <a:latin typeface="Tahoma"/>
                <a:ea typeface="Tahoma"/>
                <a:cs typeface="Tahoma"/>
                <a:sym typeface="Tahoma"/>
              </a:rPr>
              <a:t>Use any sequence of lower case (a - z) or upper case (A - Z) letters in addition to numbers (0 - 9)  and underscores (_).</a:t>
            </a:r>
            <a:endParaRPr b="0" i="0" sz="1400" u="none" cap="none" strike="noStrike">
              <a:solidFill>
                <a:schemeClr val="dk1"/>
              </a:solidFill>
              <a:latin typeface="Tahoma"/>
              <a:ea typeface="Tahoma"/>
              <a:cs typeface="Tahoma"/>
              <a:sym typeface="Tahoma"/>
            </a:endParaRPr>
          </a:p>
          <a:p>
            <a:pPr indent="-400050" lvl="0" marL="406400" marR="0" rtl="0" algn="l">
              <a:lnSpc>
                <a:spcPct val="100000"/>
              </a:lnSpc>
              <a:spcBef>
                <a:spcPts val="200"/>
              </a:spcBef>
              <a:spcAft>
                <a:spcPts val="0"/>
              </a:spcAft>
              <a:buClr>
                <a:srgbClr val="595959"/>
              </a:buClr>
              <a:buSzPts val="1300"/>
              <a:buFont typeface="Arial"/>
              <a:buAutoNum type="arabicPeriod"/>
            </a:pPr>
            <a:r>
              <a:rPr b="0" i="0" lang="en" sz="1400" u="none" cap="none" strike="noStrike">
                <a:solidFill>
                  <a:srgbClr val="595959"/>
                </a:solidFill>
                <a:latin typeface="Tahoma"/>
                <a:ea typeface="Tahoma"/>
                <a:cs typeface="Tahoma"/>
                <a:sym typeface="Tahoma"/>
              </a:rPr>
              <a:t>No special characters or operators are allowed. (, ), [, ], #, $, %, !, @, ~, &amp;, +, =, -, /, \.</a:t>
            </a:r>
            <a:endParaRPr b="0" i="0" sz="1400" u="none" cap="none" strike="noStrike">
              <a:solidFill>
                <a:schemeClr val="dk1"/>
              </a:solidFill>
              <a:latin typeface="Tahoma"/>
              <a:ea typeface="Tahoma"/>
              <a:cs typeface="Tahoma"/>
              <a:sym typeface="Tahoma"/>
            </a:endParaRPr>
          </a:p>
          <a:p>
            <a:pPr indent="-400050" lvl="0" marL="406400" marR="0" rtl="0" algn="l">
              <a:lnSpc>
                <a:spcPct val="100000"/>
              </a:lnSpc>
              <a:spcBef>
                <a:spcPts val="200"/>
              </a:spcBef>
              <a:spcAft>
                <a:spcPts val="0"/>
              </a:spcAft>
              <a:buClr>
                <a:srgbClr val="595959"/>
              </a:buClr>
              <a:buSzPts val="1300"/>
              <a:buFont typeface="Arial"/>
              <a:buAutoNum type="arabicPeriod"/>
            </a:pPr>
            <a:r>
              <a:rPr b="0" i="0" lang="en" sz="1400" u="none" cap="none" strike="noStrike">
                <a:solidFill>
                  <a:srgbClr val="595959"/>
                </a:solidFill>
                <a:latin typeface="Tahoma"/>
                <a:ea typeface="Tahoma"/>
                <a:cs typeface="Tahoma"/>
                <a:sym typeface="Tahoma"/>
              </a:rPr>
              <a:t>Don’t start your identiﬁer with a number as it is not valid.</a:t>
            </a:r>
            <a:endParaRPr b="0" i="0" sz="1400" u="none" cap="none" strike="noStrike">
              <a:solidFill>
                <a:schemeClr val="dk1"/>
              </a:solidFill>
              <a:latin typeface="Tahoma"/>
              <a:ea typeface="Tahoma"/>
              <a:cs typeface="Tahoma"/>
              <a:sym typeface="Tahoma"/>
            </a:endParaRPr>
          </a:p>
          <a:p>
            <a:pPr indent="-400050" lvl="0" marL="406400" marR="25400" rtl="0" algn="just">
              <a:lnSpc>
                <a:spcPct val="114999"/>
              </a:lnSpc>
              <a:spcBef>
                <a:spcPts val="0"/>
              </a:spcBef>
              <a:spcAft>
                <a:spcPts val="0"/>
              </a:spcAft>
              <a:buClr>
                <a:srgbClr val="595959"/>
              </a:buClr>
              <a:buSzPts val="1300"/>
              <a:buFont typeface="Arial"/>
              <a:buAutoNum type="arabicPeriod"/>
            </a:pPr>
            <a:r>
              <a:rPr b="0" i="0" lang="en" sz="1400" u="none" cap="none" strike="noStrike">
                <a:solidFill>
                  <a:srgbClr val="595959"/>
                </a:solidFill>
                <a:latin typeface="Tahoma"/>
                <a:ea typeface="Tahoma"/>
                <a:cs typeface="Tahoma"/>
                <a:sym typeface="Tahoma"/>
              </a:rPr>
              <a:t>Some keywords are reserved as False, True, def, del, if, for, raise, return, None, except, lambda,  with, while, try, class, continue, as, assert, elif, else, is, in, import, not, from global , pass, ﬁnally and  yield. You can’t name an identiﬁer with these words on their own however you can use them as  sub-name such as True_stat or def_cat</a:t>
            </a:r>
            <a:endParaRPr b="0" i="0" sz="1400" u="none" cap="none" strike="noStrike">
              <a:solidFill>
                <a:schemeClr val="dk1"/>
              </a:solidFill>
              <a:latin typeface="Tahoma"/>
              <a:ea typeface="Tahoma"/>
              <a:cs typeface="Tahoma"/>
              <a:sym typeface="Tahoma"/>
            </a:endParaRPr>
          </a:p>
          <a:p>
            <a:pPr indent="-400050" lvl="0" marL="406400" marR="0" rtl="0" algn="just">
              <a:lnSpc>
                <a:spcPct val="100000"/>
              </a:lnSpc>
              <a:spcBef>
                <a:spcPts val="300"/>
              </a:spcBef>
              <a:spcAft>
                <a:spcPts val="0"/>
              </a:spcAft>
              <a:buClr>
                <a:srgbClr val="595959"/>
              </a:buClr>
              <a:buSzPts val="1300"/>
              <a:buFont typeface="Arial"/>
              <a:buAutoNum type="arabicPeriod"/>
            </a:pPr>
            <a:r>
              <a:rPr b="0" i="0" lang="en" sz="1400" u="none" cap="none" strike="noStrike">
                <a:solidFill>
                  <a:srgbClr val="595959"/>
                </a:solidFill>
                <a:latin typeface="Tahoma"/>
                <a:ea typeface="Tahoma"/>
                <a:cs typeface="Tahoma"/>
                <a:sym typeface="Tahoma"/>
              </a:rPr>
              <a:t>Make the user-deﬁned name meaningful.</a:t>
            </a:r>
            <a:endParaRPr b="0" i="0" sz="1400" u="none" cap="none" strike="noStrike">
              <a:solidFill>
                <a:schemeClr val="dk1"/>
              </a:solidFill>
              <a:latin typeface="Tahoma"/>
              <a:ea typeface="Tahoma"/>
              <a:cs typeface="Tahoma"/>
              <a:sym typeface="Tahoma"/>
            </a:endParaRPr>
          </a:p>
        </p:txBody>
      </p:sp>
      <p:sp>
        <p:nvSpPr>
          <p:cNvPr id="340" name="Google Shape;340;p54"/>
          <p:cNvSpPr txBox="1"/>
          <p:nvPr>
            <p:ph type="title"/>
          </p:nvPr>
        </p:nvSpPr>
        <p:spPr>
          <a:xfrm>
            <a:off x="628650" y="273844"/>
            <a:ext cx="7886700" cy="3873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400"/>
              <a:buFont typeface="Trebuchet MS"/>
              <a:buNone/>
            </a:pPr>
            <a:r>
              <a:rPr b="1" lang="en" sz="2400">
                <a:solidFill>
                  <a:srgbClr val="1A1A1A"/>
                </a:solidFill>
                <a:latin typeface="Trebuchet MS"/>
                <a:ea typeface="Trebuchet MS"/>
                <a:cs typeface="Trebuchet MS"/>
                <a:sym typeface="Trebuchet MS"/>
              </a:rPr>
              <a:t>Identiﬁers</a:t>
            </a:r>
            <a:endParaRPr/>
          </a:p>
        </p:txBody>
      </p:sp>
      <p:sp>
        <p:nvSpPr>
          <p:cNvPr id="341" name="Google Shape;341;p5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5"/>
          <p:cNvSpPr txBox="1"/>
          <p:nvPr/>
        </p:nvSpPr>
        <p:spPr>
          <a:xfrm>
            <a:off x="802475" y="1732156"/>
            <a:ext cx="7392000" cy="139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6. Python is case sensitive language so variable1 identiﬁer is different from Variable1 identiﬁer.</a:t>
            </a:r>
            <a:endParaRPr b="0"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Identiﬁers or user-deﬁned names has a convention in python which is as follows:</a:t>
            </a:r>
            <a:endParaRPr b="0" i="0" sz="1400" u="none" cap="none" strike="noStrike">
              <a:solidFill>
                <a:schemeClr val="dk1"/>
              </a:solidFill>
              <a:latin typeface="Tahoma"/>
              <a:ea typeface="Tahoma"/>
              <a:cs typeface="Tahoma"/>
              <a:sym typeface="Tahoma"/>
            </a:endParaRPr>
          </a:p>
          <a:p>
            <a:pPr indent="0" lvl="0" marL="12700" marR="495300" rtl="0" algn="l">
              <a:lnSpc>
                <a:spcPct val="114999"/>
              </a:lnSpc>
              <a:spcBef>
                <a:spcPts val="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Never use l “lower-case el” or I “Upper-case eye” or O “Upper-case Oh” as single character  variable name as in some fonts they are indistinguishable</a:t>
            </a:r>
            <a:endParaRPr b="0" i="0" sz="1400" u="none" cap="none" strike="noStrike">
              <a:solidFill>
                <a:schemeClr val="dk1"/>
              </a:solidFill>
              <a:latin typeface="Tahoma"/>
              <a:ea typeface="Tahoma"/>
              <a:cs typeface="Tahoma"/>
              <a:sym typeface="Tahoma"/>
            </a:endParaRPr>
          </a:p>
        </p:txBody>
      </p:sp>
      <p:sp>
        <p:nvSpPr>
          <p:cNvPr id="347" name="Google Shape;347;p55"/>
          <p:cNvSpPr txBox="1"/>
          <p:nvPr>
            <p:ph type="title"/>
          </p:nvPr>
        </p:nvSpPr>
        <p:spPr>
          <a:xfrm>
            <a:off x="628650" y="273844"/>
            <a:ext cx="7886700" cy="3720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B3678"/>
              </a:buClr>
              <a:buSzPts val="2300"/>
              <a:buFont typeface="Trebuchet MS"/>
              <a:buNone/>
            </a:pPr>
            <a:r>
              <a:rPr b="1" lang="en" sz="2300">
                <a:solidFill>
                  <a:schemeClr val="dk1"/>
                </a:solidFill>
                <a:latin typeface="Trebuchet MS"/>
                <a:ea typeface="Trebuchet MS"/>
                <a:cs typeface="Trebuchet MS"/>
                <a:sym typeface="Trebuchet MS"/>
              </a:rPr>
              <a:t>Identiﬁers</a:t>
            </a:r>
            <a:endParaRPr sz="2300">
              <a:solidFill>
                <a:schemeClr val="dk1"/>
              </a:solidFill>
              <a:latin typeface="Trebuchet MS"/>
              <a:ea typeface="Trebuchet MS"/>
              <a:cs typeface="Trebuchet MS"/>
              <a:sym typeface="Trebuchet MS"/>
            </a:endParaRPr>
          </a:p>
        </p:txBody>
      </p:sp>
      <p:sp>
        <p:nvSpPr>
          <p:cNvPr id="348" name="Google Shape;348;p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6"/>
          <p:cNvSpPr/>
          <p:nvPr/>
        </p:nvSpPr>
        <p:spPr>
          <a:xfrm>
            <a:off x="830390" y="1191260"/>
            <a:ext cx="746125" cy="46355"/>
          </a:xfrm>
          <a:custGeom>
            <a:rect b="b" l="l" r="r" t="t"/>
            <a:pathLst>
              <a:path extrusionOk="0" h="46355" w="746125">
                <a:moveTo>
                  <a:pt x="745756" y="0"/>
                </a:moveTo>
                <a:lnTo>
                  <a:pt x="376008" y="0"/>
                </a:lnTo>
                <a:lnTo>
                  <a:pt x="372897" y="0"/>
                </a:lnTo>
                <a:lnTo>
                  <a:pt x="0" y="0"/>
                </a:lnTo>
                <a:lnTo>
                  <a:pt x="0" y="45834"/>
                </a:lnTo>
                <a:lnTo>
                  <a:pt x="372897" y="45834"/>
                </a:lnTo>
                <a:lnTo>
                  <a:pt x="376008" y="45834"/>
                </a:lnTo>
                <a:lnTo>
                  <a:pt x="745756" y="45834"/>
                </a:lnTo>
                <a:lnTo>
                  <a:pt x="7457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4" name="Google Shape;354;p56"/>
          <p:cNvSpPr txBox="1"/>
          <p:nvPr>
            <p:ph type="title"/>
          </p:nvPr>
        </p:nvSpPr>
        <p:spPr>
          <a:xfrm>
            <a:off x="1282980" y="2149843"/>
            <a:ext cx="6578100" cy="843900"/>
          </a:xfrm>
          <a:prstGeom prst="rect">
            <a:avLst/>
          </a:prstGeom>
          <a:noFill/>
          <a:ln>
            <a:noFill/>
          </a:ln>
        </p:spPr>
        <p:txBody>
          <a:bodyPr anchorCtr="0" anchor="ctr" bIns="0" lIns="0" spcFirstLastPara="1" rIns="0" wrap="square" tIns="12700">
            <a:spAutoFit/>
          </a:bodyPr>
          <a:lstStyle/>
          <a:p>
            <a:pPr indent="0" lvl="0" marL="12700" rtl="0" algn="ctr">
              <a:lnSpc>
                <a:spcPct val="100000"/>
              </a:lnSpc>
              <a:spcBef>
                <a:spcPts val="0"/>
              </a:spcBef>
              <a:spcAft>
                <a:spcPts val="0"/>
              </a:spcAft>
              <a:buClr>
                <a:schemeClr val="dk1"/>
              </a:buClr>
              <a:buSzPts val="3600"/>
              <a:buFont typeface="Trebuchet MS"/>
              <a:buNone/>
            </a:pPr>
            <a:r>
              <a:rPr b="1" lang="en" sz="5400">
                <a:solidFill>
                  <a:schemeClr val="dk1"/>
                </a:solidFill>
                <a:latin typeface="Trebuchet MS"/>
                <a:ea typeface="Trebuchet MS"/>
                <a:cs typeface="Trebuchet MS"/>
                <a:sym typeface="Trebuchet MS"/>
              </a:rPr>
              <a:t>Python Data Types</a:t>
            </a:r>
            <a:endParaRPr b="1" sz="5400">
              <a:solidFill>
                <a:schemeClr val="dk1"/>
              </a:solidFill>
              <a:latin typeface="Trebuchet MS"/>
              <a:ea typeface="Trebuchet MS"/>
              <a:cs typeface="Trebuchet MS"/>
              <a:sym typeface="Trebuchet MS"/>
            </a:endParaRPr>
          </a:p>
        </p:txBody>
      </p:sp>
      <p:sp>
        <p:nvSpPr>
          <p:cNvPr id="355" name="Google Shape;355;p56"/>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p:nvPr/>
        </p:nvSpPr>
        <p:spPr>
          <a:xfrm>
            <a:off x="1698475" y="1826250"/>
            <a:ext cx="6078900" cy="745500"/>
          </a:xfrm>
          <a:custGeom>
            <a:rect b="b" l="l" r="r" t="t"/>
            <a:pathLst>
              <a:path extrusionOk="0" h="120000" w="120000">
                <a:moveTo>
                  <a:pt x="0" y="0"/>
                </a:moveTo>
                <a:lnTo>
                  <a:pt x="120000" y="0"/>
                </a:lnTo>
                <a:lnTo>
                  <a:pt x="120000" y="120000"/>
                </a:lnTo>
                <a:lnTo>
                  <a:pt x="0" y="120000"/>
                </a:lnTo>
                <a:lnTo>
                  <a:pt x="0" y="0"/>
                </a:lnTo>
                <a:close/>
              </a:path>
            </a:pathLst>
          </a:custGeom>
          <a:noFill/>
          <a:ln>
            <a:noFill/>
          </a:ln>
        </p:spPr>
        <p:txBody>
          <a:bodyPr anchorCtr="0" anchor="ctr" bIns="35100" lIns="67500" spcFirstLastPara="1" rIns="67500" wrap="square" tIns="35100">
            <a:noAutofit/>
          </a:bodyPr>
          <a:lstStyle/>
          <a:p>
            <a:pPr indent="0" lvl="0" marL="0" rtl="0" algn="ctr">
              <a:spcBef>
                <a:spcPts val="0"/>
              </a:spcBef>
              <a:spcAft>
                <a:spcPts val="0"/>
              </a:spcAft>
              <a:buNone/>
            </a:pPr>
            <a:r>
              <a:rPr b="1" lang="en" sz="2400">
                <a:solidFill>
                  <a:schemeClr val="dk1"/>
                </a:solidFill>
                <a:latin typeface="Cambria"/>
                <a:ea typeface="Cambria"/>
                <a:cs typeface="Cambria"/>
                <a:sym typeface="Cambria"/>
              </a:rPr>
              <a:t>Coding &amp; Programming  is not difficult! </a:t>
            </a:r>
            <a:endParaRPr b="1" sz="2400">
              <a:solidFill>
                <a:schemeClr val="dk1"/>
              </a:solidFill>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7"/>
          <p:cNvSpPr txBox="1"/>
          <p:nvPr>
            <p:ph type="title"/>
          </p:nvPr>
        </p:nvSpPr>
        <p:spPr>
          <a:xfrm>
            <a:off x="628650" y="273844"/>
            <a:ext cx="7886700" cy="1629000"/>
          </a:xfrm>
          <a:prstGeom prst="rect">
            <a:avLst/>
          </a:prstGeom>
          <a:noFill/>
          <a:ln>
            <a:noFill/>
          </a:ln>
        </p:spPr>
        <p:txBody>
          <a:bodyPr anchorCtr="0" anchor="t" bIns="0" lIns="0" spcFirstLastPara="1" rIns="0" wrap="square" tIns="12700">
            <a:spAutoFit/>
          </a:bodyPr>
          <a:lstStyle/>
          <a:p>
            <a:pPr indent="0" lvl="0" marL="12700" rtl="0" algn="l">
              <a:lnSpc>
                <a:spcPct val="150000"/>
              </a:lnSpc>
              <a:spcBef>
                <a:spcPts val="0"/>
              </a:spcBef>
              <a:spcAft>
                <a:spcPts val="0"/>
              </a:spcAft>
              <a:buClr>
                <a:srgbClr val="000000"/>
              </a:buClr>
              <a:buSzPts val="1400"/>
              <a:buFont typeface="Arial"/>
              <a:buNone/>
            </a:pPr>
            <a:r>
              <a:rPr lang="en" sz="1500">
                <a:solidFill>
                  <a:srgbClr val="1A1A1A"/>
                </a:solidFill>
                <a:latin typeface="Arial"/>
                <a:ea typeface="Arial"/>
                <a:cs typeface="Arial"/>
                <a:sym typeface="Arial"/>
              </a:rPr>
              <a:t>Data type means the format that decides the shape and bounds of the data. In python, we don’t</a:t>
            </a:r>
            <a:endParaRPr sz="1500">
              <a:solidFill>
                <a:srgbClr val="1A1A1A"/>
              </a:solidFill>
              <a:latin typeface="Arial"/>
              <a:ea typeface="Arial"/>
              <a:cs typeface="Arial"/>
              <a:sym typeface="Arial"/>
            </a:endParaRPr>
          </a:p>
          <a:p>
            <a:pPr indent="0" lvl="0" marL="12700" rtl="0" algn="l">
              <a:lnSpc>
                <a:spcPct val="150000"/>
              </a:lnSpc>
              <a:spcBef>
                <a:spcPts val="0"/>
              </a:spcBef>
              <a:spcAft>
                <a:spcPts val="0"/>
              </a:spcAft>
              <a:buClr>
                <a:srgbClr val="000000"/>
              </a:buClr>
              <a:buSzPts val="1400"/>
              <a:buFont typeface="Arial"/>
              <a:buNone/>
            </a:pPr>
            <a:r>
              <a:rPr lang="en" sz="1500">
                <a:solidFill>
                  <a:srgbClr val="1A1A1A"/>
                </a:solidFill>
                <a:latin typeface="Arial"/>
                <a:ea typeface="Arial"/>
                <a:cs typeface="Arial"/>
                <a:sym typeface="Arial"/>
              </a:rPr>
              <a:t>have to explicitly predeﬁne the variable data type but it is a dynamic typing technique. Dynamic typing  means that the interpreter knows the data type of the variable at the runtime from the syntax itself.</a:t>
            </a:r>
            <a:endParaRPr sz="1500">
              <a:solidFill>
                <a:srgbClr val="1A1A1A"/>
              </a:solidFill>
              <a:latin typeface="Arial"/>
              <a:ea typeface="Arial"/>
              <a:cs typeface="Arial"/>
              <a:sym typeface="Arial"/>
            </a:endParaRPr>
          </a:p>
        </p:txBody>
      </p:sp>
      <p:sp>
        <p:nvSpPr>
          <p:cNvPr id="361" name="Google Shape;361;p57"/>
          <p:cNvSpPr txBox="1"/>
          <p:nvPr/>
        </p:nvSpPr>
        <p:spPr>
          <a:xfrm>
            <a:off x="747404" y="2643453"/>
            <a:ext cx="42816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The data types in python can be classiﬁed into:</a:t>
            </a:r>
            <a:endParaRPr b="1" i="0" sz="1400" u="none" cap="none" strike="noStrike">
              <a:solidFill>
                <a:schemeClr val="dk1"/>
              </a:solidFill>
              <a:latin typeface="Arial"/>
              <a:ea typeface="Arial"/>
              <a:cs typeface="Arial"/>
              <a:sym typeface="Arial"/>
            </a:endParaRPr>
          </a:p>
        </p:txBody>
      </p:sp>
      <p:sp>
        <p:nvSpPr>
          <p:cNvPr id="362" name="Google Shape;362;p57"/>
          <p:cNvSpPr txBox="1"/>
          <p:nvPr/>
        </p:nvSpPr>
        <p:spPr>
          <a:xfrm>
            <a:off x="747404" y="3102595"/>
            <a:ext cx="2300700" cy="1167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500"/>
              <a:buFont typeface="Arial"/>
              <a:buNone/>
            </a:pPr>
            <a:r>
              <a:rPr b="0" i="0" lang="en" sz="1500" u="none" cap="none" strike="noStrike">
                <a:solidFill>
                  <a:srgbClr val="1A1A1A"/>
                </a:solidFill>
                <a:latin typeface="Arial"/>
                <a:ea typeface="Arial"/>
                <a:cs typeface="Arial"/>
                <a:sym typeface="Arial"/>
              </a:rPr>
              <a:t>1 – Numbers</a:t>
            </a:r>
            <a:endParaRPr b="0" i="0" sz="1500" u="none" cap="none" strike="noStrike">
              <a:solidFill>
                <a:schemeClr val="dk1"/>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500"/>
              <a:buFont typeface="Arial"/>
              <a:buNone/>
            </a:pPr>
            <a:r>
              <a:rPr b="0" i="0" lang="en" sz="1500" u="none" cap="none" strike="noStrike">
                <a:solidFill>
                  <a:srgbClr val="1A1A1A"/>
                </a:solidFill>
                <a:latin typeface="Arial"/>
                <a:ea typeface="Arial"/>
                <a:cs typeface="Arial"/>
                <a:sym typeface="Arial"/>
              </a:rPr>
              <a:t>3 – Strings</a:t>
            </a:r>
            <a:endParaRPr b="0" i="0" sz="1500" u="none" cap="none" strike="noStrike">
              <a:solidFill>
                <a:schemeClr val="dk1"/>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500"/>
              <a:buFont typeface="Arial"/>
              <a:buNone/>
            </a:pPr>
            <a:r>
              <a:rPr b="0" i="0" lang="en" sz="1500" u="none" cap="none" strike="noStrike">
                <a:solidFill>
                  <a:srgbClr val="1A1A1A"/>
                </a:solidFill>
                <a:latin typeface="Arial"/>
                <a:ea typeface="Arial"/>
                <a:cs typeface="Arial"/>
                <a:sym typeface="Arial"/>
              </a:rPr>
              <a:t>5 – Lists</a:t>
            </a:r>
            <a:endParaRPr b="0" i="0" sz="1500" u="none" cap="none" strike="noStrike">
              <a:solidFill>
                <a:schemeClr val="dk1"/>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500"/>
              <a:buFont typeface="Arial"/>
              <a:buNone/>
            </a:pPr>
            <a:r>
              <a:rPr b="0" i="0" lang="en" sz="1500" u="none" cap="none" strike="noStrike">
                <a:solidFill>
                  <a:srgbClr val="1A1A1A"/>
                </a:solidFill>
                <a:latin typeface="Arial"/>
                <a:ea typeface="Arial"/>
                <a:cs typeface="Arial"/>
                <a:sym typeface="Arial"/>
              </a:rPr>
              <a:t>7 – Tuples</a:t>
            </a:r>
            <a:endParaRPr b="0" i="0" sz="1500" u="none" cap="none" strike="noStrike">
              <a:solidFill>
                <a:schemeClr val="dk1"/>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500"/>
              <a:buFont typeface="Arial"/>
              <a:buNone/>
            </a:pPr>
            <a:r>
              <a:rPr b="0" i="0" lang="en" sz="1500" u="none" cap="none" strike="noStrike">
                <a:solidFill>
                  <a:srgbClr val="1A1A1A"/>
                </a:solidFill>
                <a:latin typeface="Arial"/>
                <a:ea typeface="Arial"/>
                <a:cs typeface="Arial"/>
                <a:sym typeface="Arial"/>
              </a:rPr>
              <a:t>9 -</a:t>
            </a:r>
            <a:r>
              <a:rPr b="0" i="0" lang="en" sz="1500" u="none" cap="none" strike="noStrike">
                <a:solidFill>
                  <a:schemeClr val="dk1"/>
                </a:solidFill>
                <a:latin typeface="Arial"/>
                <a:ea typeface="Arial"/>
                <a:cs typeface="Arial"/>
                <a:sym typeface="Arial"/>
              </a:rPr>
              <a:t> </a:t>
            </a:r>
            <a:r>
              <a:rPr b="0" i="0" lang="en" sz="1500" u="none" cap="none" strike="noStrike">
                <a:solidFill>
                  <a:srgbClr val="1A1A1A"/>
                </a:solidFill>
                <a:latin typeface="Arial"/>
                <a:ea typeface="Arial"/>
                <a:cs typeface="Arial"/>
                <a:sym typeface="Arial"/>
              </a:rPr>
              <a:t>Dictionaries</a:t>
            </a:r>
            <a:endParaRPr b="0" i="0" sz="1500" u="none" cap="none" strike="noStrike">
              <a:solidFill>
                <a:schemeClr val="dk1"/>
              </a:solidFill>
              <a:latin typeface="Arial"/>
              <a:ea typeface="Arial"/>
              <a:cs typeface="Arial"/>
              <a:sym typeface="Arial"/>
            </a:endParaRPr>
          </a:p>
        </p:txBody>
      </p:sp>
      <p:sp>
        <p:nvSpPr>
          <p:cNvPr id="363" name="Google Shape;363;p57"/>
          <p:cNvSpPr txBox="1"/>
          <p:nvPr/>
        </p:nvSpPr>
        <p:spPr>
          <a:xfrm>
            <a:off x="2888301" y="3102595"/>
            <a:ext cx="2485800" cy="975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500"/>
              <a:buFont typeface="Arial"/>
              <a:buNone/>
            </a:pPr>
            <a:r>
              <a:rPr b="0" i="0" lang="en" sz="1500" u="none" cap="none" strike="noStrike">
                <a:solidFill>
                  <a:srgbClr val="1A1A1A"/>
                </a:solidFill>
                <a:latin typeface="Arial"/>
                <a:ea typeface="Arial"/>
                <a:cs typeface="Arial"/>
                <a:sym typeface="Arial"/>
              </a:rPr>
              <a:t>2 -</a:t>
            </a:r>
            <a:r>
              <a:rPr b="0" i="0" lang="en" sz="1500" u="none" cap="none" strike="noStrike">
                <a:solidFill>
                  <a:schemeClr val="dk1"/>
                </a:solidFill>
                <a:latin typeface="Arial"/>
                <a:ea typeface="Arial"/>
                <a:cs typeface="Arial"/>
                <a:sym typeface="Arial"/>
              </a:rPr>
              <a:t> </a:t>
            </a:r>
            <a:r>
              <a:rPr b="0" i="0" lang="en" sz="1500" u="none" cap="none" strike="noStrike">
                <a:solidFill>
                  <a:srgbClr val="1A1A1A"/>
                </a:solidFill>
                <a:latin typeface="Arial"/>
                <a:ea typeface="Arial"/>
                <a:cs typeface="Arial"/>
                <a:sym typeface="Arial"/>
              </a:rPr>
              <a:t>Booleans</a:t>
            </a:r>
            <a:endParaRPr b="0" i="0" sz="1500" u="none" cap="none" strike="noStrike">
              <a:solidFill>
                <a:schemeClr val="dk1"/>
              </a:solidFill>
              <a:latin typeface="Arial"/>
              <a:ea typeface="Arial"/>
              <a:cs typeface="Arial"/>
              <a:sym typeface="Arial"/>
            </a:endParaRPr>
          </a:p>
          <a:p>
            <a:pPr indent="0" lvl="0" marL="12700" marR="0" rtl="0" algn="l">
              <a:lnSpc>
                <a:spcPct val="100000"/>
              </a:lnSpc>
              <a:spcBef>
                <a:spcPts val="100"/>
              </a:spcBef>
              <a:spcAft>
                <a:spcPts val="0"/>
              </a:spcAft>
              <a:buClr>
                <a:srgbClr val="000000"/>
              </a:buClr>
              <a:buSzPts val="1500"/>
              <a:buFont typeface="Arial"/>
              <a:buNone/>
            </a:pPr>
            <a:r>
              <a:rPr b="0" i="0" lang="en" sz="1500" u="none" cap="none" strike="noStrike">
                <a:solidFill>
                  <a:srgbClr val="1A1A1A"/>
                </a:solidFill>
                <a:latin typeface="Arial"/>
                <a:ea typeface="Arial"/>
                <a:cs typeface="Arial"/>
                <a:sym typeface="Arial"/>
              </a:rPr>
              <a:t>4 - Bytes</a:t>
            </a:r>
            <a:endParaRPr b="0" i="0" sz="1500" u="none" cap="none" strike="noStrike">
              <a:solidFill>
                <a:schemeClr val="dk1"/>
              </a:solidFill>
              <a:latin typeface="Arial"/>
              <a:ea typeface="Arial"/>
              <a:cs typeface="Arial"/>
              <a:sym typeface="Arial"/>
            </a:endParaRPr>
          </a:p>
          <a:p>
            <a:pPr indent="0" lvl="0" marL="12700" marR="0" rtl="0" algn="l">
              <a:lnSpc>
                <a:spcPct val="100000"/>
              </a:lnSpc>
              <a:spcBef>
                <a:spcPts val="100"/>
              </a:spcBef>
              <a:spcAft>
                <a:spcPts val="0"/>
              </a:spcAft>
              <a:buClr>
                <a:srgbClr val="000000"/>
              </a:buClr>
              <a:buSzPts val="1500"/>
              <a:buFont typeface="Arial"/>
              <a:buNone/>
            </a:pPr>
            <a:r>
              <a:rPr b="0" i="0" lang="en" sz="1500" u="none" cap="none" strike="noStrike">
                <a:solidFill>
                  <a:srgbClr val="1A1A1A"/>
                </a:solidFill>
                <a:latin typeface="Arial"/>
                <a:ea typeface="Arial"/>
                <a:cs typeface="Arial"/>
                <a:sym typeface="Arial"/>
              </a:rPr>
              <a:t>6 - Arrays</a:t>
            </a:r>
            <a:endParaRPr b="0" i="0" sz="1500" u="none" cap="none" strike="noStrike">
              <a:solidFill>
                <a:schemeClr val="dk1"/>
              </a:solidFill>
              <a:latin typeface="Arial"/>
              <a:ea typeface="Arial"/>
              <a:cs typeface="Arial"/>
              <a:sym typeface="Arial"/>
            </a:endParaRPr>
          </a:p>
          <a:p>
            <a:pPr indent="0" lvl="0" marL="12700" marR="0" rtl="0" algn="l">
              <a:lnSpc>
                <a:spcPct val="100000"/>
              </a:lnSpc>
              <a:spcBef>
                <a:spcPts val="100"/>
              </a:spcBef>
              <a:spcAft>
                <a:spcPts val="0"/>
              </a:spcAft>
              <a:buClr>
                <a:srgbClr val="000000"/>
              </a:buClr>
              <a:buSzPts val="1500"/>
              <a:buFont typeface="Arial"/>
              <a:buNone/>
            </a:pPr>
            <a:r>
              <a:rPr b="0" i="0" lang="en" sz="1500" u="none" cap="none" strike="noStrike">
                <a:solidFill>
                  <a:srgbClr val="1A1A1A"/>
                </a:solidFill>
                <a:latin typeface="Arial"/>
                <a:ea typeface="Arial"/>
                <a:cs typeface="Arial"/>
                <a:sym typeface="Arial"/>
              </a:rPr>
              <a:t>8 - Sets</a:t>
            </a:r>
            <a:endParaRPr b="0" i="0" sz="1500" u="none" cap="none" strike="noStrike">
              <a:solidFill>
                <a:schemeClr val="dk1"/>
              </a:solidFill>
              <a:latin typeface="Arial"/>
              <a:ea typeface="Arial"/>
              <a:cs typeface="Arial"/>
              <a:sym typeface="Arial"/>
            </a:endParaRPr>
          </a:p>
        </p:txBody>
      </p:sp>
      <p:sp>
        <p:nvSpPr>
          <p:cNvPr id="364" name="Google Shape;364;p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8"/>
          <p:cNvSpPr txBox="1"/>
          <p:nvPr/>
        </p:nvSpPr>
        <p:spPr>
          <a:xfrm>
            <a:off x="424543" y="1322324"/>
            <a:ext cx="8278800" cy="1998300"/>
          </a:xfrm>
          <a:prstGeom prst="rect">
            <a:avLst/>
          </a:prstGeom>
          <a:noFill/>
          <a:ln>
            <a:noFill/>
          </a:ln>
        </p:spPr>
        <p:txBody>
          <a:bodyPr anchorCtr="0" anchor="t" bIns="0" lIns="0" spcFirstLastPara="1" rIns="0" wrap="square" tIns="12700">
            <a:spAutoFit/>
          </a:bodyPr>
          <a:lstStyle/>
          <a:p>
            <a:pPr indent="-336550" lvl="0" marL="342900" marR="0" rtl="0" algn="just">
              <a:lnSpc>
                <a:spcPct val="114999"/>
              </a:lnSpc>
              <a:spcBef>
                <a:spcPts val="0"/>
              </a:spcBef>
              <a:spcAft>
                <a:spcPts val="0"/>
              </a:spcAft>
              <a:buClr>
                <a:srgbClr val="595959"/>
              </a:buClr>
              <a:buSzPts val="1300"/>
              <a:buFont typeface="Arial"/>
              <a:buChar char="●"/>
            </a:pPr>
            <a:r>
              <a:rPr b="0" i="0" lang="en" sz="1500" u="none" cap="none" strike="noStrike">
                <a:solidFill>
                  <a:schemeClr val="dk1"/>
                </a:solidFill>
                <a:latin typeface="Arial"/>
                <a:ea typeface="Arial"/>
                <a:cs typeface="Arial"/>
                <a:sym typeface="Arial"/>
              </a:rPr>
              <a:t>Any variable in python carries an instance of object which can be mutable or immutable. When an  object is created it takes a unique object id that can be check by passing the variable to the built-in  function id() . The type of the object is deﬁned at runtime as mentioned before.</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95959"/>
              </a:buClr>
              <a:buSzPts val="1800"/>
              <a:buFont typeface="Arial"/>
              <a:buNone/>
            </a:pPr>
            <a:r>
              <a:t/>
            </a:r>
            <a:endParaRPr b="0" i="0" sz="1500" u="none" cap="none" strike="noStrike">
              <a:solidFill>
                <a:schemeClr val="dk1"/>
              </a:solidFill>
              <a:latin typeface="Arial"/>
              <a:ea typeface="Arial"/>
              <a:cs typeface="Arial"/>
              <a:sym typeface="Arial"/>
            </a:endParaRPr>
          </a:p>
          <a:p>
            <a:pPr indent="-323850" lvl="0" marL="342900" marR="0" rtl="0" algn="l">
              <a:lnSpc>
                <a:spcPct val="100000"/>
              </a:lnSpc>
              <a:spcBef>
                <a:spcPts val="0"/>
              </a:spcBef>
              <a:spcAft>
                <a:spcPts val="0"/>
              </a:spcAft>
              <a:buClr>
                <a:srgbClr val="595959"/>
              </a:buClr>
              <a:buSzPts val="1300"/>
              <a:buFont typeface="Arial"/>
              <a:buChar char="●"/>
            </a:pPr>
            <a:r>
              <a:rPr b="0" i="0" lang="en" sz="1500" u="none" cap="none" strike="noStrike">
                <a:solidFill>
                  <a:schemeClr val="dk1"/>
                </a:solidFill>
                <a:latin typeface="Arial"/>
                <a:ea typeface="Arial"/>
                <a:cs typeface="Arial"/>
                <a:sym typeface="Arial"/>
              </a:rPr>
              <a:t>Immutable objects can’t be changed after it is created as int, ﬂoat, bool, string, Unicode, tuple.</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95959"/>
              </a:buClr>
              <a:buSzPts val="1800"/>
              <a:buFont typeface="Arial"/>
              <a:buNone/>
            </a:pPr>
            <a:r>
              <a:t/>
            </a:r>
            <a:endParaRPr b="0" i="0" sz="1500" u="none" cap="none" strike="noStrike">
              <a:solidFill>
                <a:schemeClr val="dk1"/>
              </a:solidFill>
              <a:latin typeface="Arial"/>
              <a:ea typeface="Arial"/>
              <a:cs typeface="Arial"/>
              <a:sym typeface="Arial"/>
            </a:endParaRPr>
          </a:p>
          <a:p>
            <a:pPr indent="-323850" lvl="0" marL="342900" marR="0" rtl="0" algn="l">
              <a:lnSpc>
                <a:spcPct val="100000"/>
              </a:lnSpc>
              <a:spcBef>
                <a:spcPts val="0"/>
              </a:spcBef>
              <a:spcAft>
                <a:spcPts val="0"/>
              </a:spcAft>
              <a:buClr>
                <a:srgbClr val="595959"/>
              </a:buClr>
              <a:buSzPts val="1300"/>
              <a:buFont typeface="Arial"/>
              <a:buChar char="●"/>
            </a:pPr>
            <a:r>
              <a:rPr b="0" i="0" lang="en" sz="1500" u="none" cap="none" strike="noStrike">
                <a:solidFill>
                  <a:schemeClr val="dk1"/>
                </a:solidFill>
                <a:latin typeface="Arial"/>
                <a:ea typeface="Arial"/>
                <a:cs typeface="Arial"/>
                <a:sym typeface="Arial"/>
              </a:rPr>
              <a:t>Mutable objects can be changed after it is created as list, dict, set and user-deﬁned classes.</a:t>
            </a:r>
            <a:endParaRPr b="0" i="0" sz="1500" u="none" cap="none" strike="noStrike">
              <a:solidFill>
                <a:schemeClr val="dk1"/>
              </a:solidFill>
              <a:latin typeface="Arial"/>
              <a:ea typeface="Arial"/>
              <a:cs typeface="Arial"/>
              <a:sym typeface="Arial"/>
            </a:endParaRPr>
          </a:p>
        </p:txBody>
      </p:sp>
      <p:sp>
        <p:nvSpPr>
          <p:cNvPr id="370" name="Google Shape;370;p58"/>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9"/>
          <p:cNvSpPr txBox="1"/>
          <p:nvPr>
            <p:ph type="title"/>
          </p:nvPr>
        </p:nvSpPr>
        <p:spPr>
          <a:xfrm>
            <a:off x="628650" y="273844"/>
            <a:ext cx="7886700" cy="400200"/>
          </a:xfrm>
          <a:prstGeom prst="rect">
            <a:avLst/>
          </a:prstGeom>
          <a:noFill/>
          <a:ln>
            <a:noFill/>
          </a:ln>
        </p:spPr>
        <p:txBody>
          <a:bodyPr anchorCtr="0" anchor="ctr" bIns="0" lIns="0" spcFirstLastPara="1" rIns="0" wrap="square" tIns="15225">
            <a:spAutoFit/>
          </a:bodyPr>
          <a:lstStyle/>
          <a:p>
            <a:pPr indent="0" lvl="0" marL="12700" rtl="0" algn="l">
              <a:lnSpc>
                <a:spcPct val="100000"/>
              </a:lnSpc>
              <a:spcBef>
                <a:spcPts val="0"/>
              </a:spcBef>
              <a:spcAft>
                <a:spcPts val="0"/>
              </a:spcAft>
              <a:buClr>
                <a:srgbClr val="1A1A1A"/>
              </a:buClr>
              <a:buSzPts val="2500"/>
              <a:buFont typeface="Trebuchet MS"/>
              <a:buNone/>
            </a:pPr>
            <a:r>
              <a:rPr b="1" lang="en" sz="2500">
                <a:solidFill>
                  <a:srgbClr val="1A1A1A"/>
                </a:solidFill>
                <a:latin typeface="Trebuchet MS"/>
                <a:ea typeface="Trebuchet MS"/>
                <a:cs typeface="Trebuchet MS"/>
                <a:sym typeface="Trebuchet MS"/>
              </a:rPr>
              <a:t>Numbers</a:t>
            </a:r>
            <a:endParaRPr sz="2500">
              <a:latin typeface="Trebuchet MS"/>
              <a:ea typeface="Trebuchet MS"/>
              <a:cs typeface="Trebuchet MS"/>
              <a:sym typeface="Trebuchet MS"/>
            </a:endParaRPr>
          </a:p>
        </p:txBody>
      </p:sp>
      <p:sp>
        <p:nvSpPr>
          <p:cNvPr id="376" name="Google Shape;376;p59"/>
          <p:cNvSpPr txBox="1"/>
          <p:nvPr/>
        </p:nvSpPr>
        <p:spPr>
          <a:xfrm>
            <a:off x="838517" y="1426468"/>
            <a:ext cx="7467000" cy="1360800"/>
          </a:xfrm>
          <a:prstGeom prst="rect">
            <a:avLst/>
          </a:prstGeom>
          <a:noFill/>
          <a:ln>
            <a:noFill/>
          </a:ln>
        </p:spPr>
        <p:txBody>
          <a:bodyPr anchorCtr="0" anchor="t" bIns="0" lIns="0" spcFirstLastPara="1" rIns="0" wrap="square" tIns="44450">
            <a:spAutoFit/>
          </a:bodyPr>
          <a:lstStyle/>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Python is one of the most powerful languages when it comes to manipulating numerical data.</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20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There are three built-in data types for numbers in Python:</a:t>
            </a:r>
            <a:endParaRPr b="0" i="0" sz="1400" u="none" cap="none" strike="noStrike">
              <a:solidFill>
                <a:schemeClr val="dk1"/>
              </a:solidFill>
              <a:latin typeface="Tahoma"/>
              <a:ea typeface="Tahoma"/>
              <a:cs typeface="Tahoma"/>
              <a:sym typeface="Tahoma"/>
            </a:endParaRPr>
          </a:p>
          <a:p>
            <a:pPr indent="-311150" lvl="0" marL="800100" marR="0" rtl="0" algn="l">
              <a:lnSpc>
                <a:spcPct val="100000"/>
              </a:lnSpc>
              <a:spcBef>
                <a:spcPts val="300"/>
              </a:spcBef>
              <a:spcAft>
                <a:spcPts val="0"/>
              </a:spcAft>
              <a:buClr>
                <a:srgbClr val="595959"/>
              </a:buClr>
              <a:buSzPts val="1100"/>
              <a:buFont typeface="Arial"/>
              <a:buChar char="○"/>
            </a:pPr>
            <a:r>
              <a:rPr b="0" i="0" lang="en" sz="1200" u="none" cap="none" strike="noStrike">
                <a:solidFill>
                  <a:schemeClr val="dk1"/>
                </a:solidFill>
                <a:latin typeface="Tahoma"/>
                <a:ea typeface="Tahoma"/>
                <a:cs typeface="Tahoma"/>
                <a:sym typeface="Tahoma"/>
              </a:rPr>
              <a:t>Integer (int)</a:t>
            </a:r>
            <a:endParaRPr b="0" i="0" sz="1200" u="none" cap="none" strike="noStrike">
              <a:solidFill>
                <a:schemeClr val="dk1"/>
              </a:solidFill>
              <a:latin typeface="Tahoma"/>
              <a:ea typeface="Tahoma"/>
              <a:cs typeface="Tahoma"/>
              <a:sym typeface="Tahoma"/>
            </a:endParaRPr>
          </a:p>
          <a:p>
            <a:pPr indent="-311150" lvl="0" marL="800100" marR="0" rtl="0" algn="l">
              <a:lnSpc>
                <a:spcPct val="100000"/>
              </a:lnSpc>
              <a:spcBef>
                <a:spcPts val="200"/>
              </a:spcBef>
              <a:spcAft>
                <a:spcPts val="0"/>
              </a:spcAft>
              <a:buClr>
                <a:srgbClr val="595959"/>
              </a:buClr>
              <a:buSzPts val="1100"/>
              <a:buFont typeface="Arial"/>
              <a:buChar char="○"/>
            </a:pPr>
            <a:r>
              <a:rPr b="0" i="0" lang="en" sz="1200" u="none" cap="none" strike="noStrike">
                <a:solidFill>
                  <a:schemeClr val="dk1"/>
                </a:solidFill>
                <a:latin typeface="Tahoma"/>
                <a:ea typeface="Tahoma"/>
                <a:cs typeface="Tahoma"/>
                <a:sym typeface="Tahoma"/>
              </a:rPr>
              <a:t>Floating-point numbers (ﬂoat)</a:t>
            </a:r>
            <a:endParaRPr b="0" i="0" sz="1200" u="none" cap="none" strike="noStrike">
              <a:solidFill>
                <a:schemeClr val="dk1"/>
              </a:solidFill>
              <a:latin typeface="Tahoma"/>
              <a:ea typeface="Tahoma"/>
              <a:cs typeface="Tahoma"/>
              <a:sym typeface="Tahoma"/>
            </a:endParaRPr>
          </a:p>
          <a:p>
            <a:pPr indent="-311150" lvl="0" marL="800100" marR="0" rtl="0" algn="l">
              <a:lnSpc>
                <a:spcPct val="100000"/>
              </a:lnSpc>
              <a:spcBef>
                <a:spcPts val="200"/>
              </a:spcBef>
              <a:spcAft>
                <a:spcPts val="0"/>
              </a:spcAft>
              <a:buClr>
                <a:srgbClr val="595959"/>
              </a:buClr>
              <a:buSzPts val="1100"/>
              <a:buFont typeface="Arial"/>
              <a:buChar char="○"/>
            </a:pPr>
            <a:r>
              <a:rPr b="0" i="0" lang="en" sz="1200" u="none" cap="none" strike="noStrike">
                <a:solidFill>
                  <a:schemeClr val="dk1"/>
                </a:solidFill>
                <a:latin typeface="Tahoma"/>
                <a:ea typeface="Tahoma"/>
                <a:cs typeface="Tahoma"/>
                <a:sym typeface="Tahoma"/>
              </a:rPr>
              <a:t>Complex numbers: &lt;real part&gt; + &lt;imaginary part&gt;j (not used much in Python programming)</a:t>
            </a:r>
            <a:endParaRPr b="0" i="0" sz="1200" u="none" cap="none" strike="noStrike">
              <a:solidFill>
                <a:schemeClr val="dk1"/>
              </a:solidFill>
              <a:latin typeface="Tahoma"/>
              <a:ea typeface="Tahoma"/>
              <a:cs typeface="Tahoma"/>
              <a:sym typeface="Tahoma"/>
            </a:endParaRPr>
          </a:p>
        </p:txBody>
      </p:sp>
      <p:pic>
        <p:nvPicPr>
          <p:cNvPr id="377" name="Google Shape;377;p59"/>
          <p:cNvPicPr preferRelativeResize="0"/>
          <p:nvPr/>
        </p:nvPicPr>
        <p:blipFill rotWithShape="1">
          <a:blip r:embed="rId3">
            <a:alphaModFix/>
          </a:blip>
          <a:srcRect b="0" l="0" r="0" t="0"/>
          <a:stretch/>
        </p:blipFill>
        <p:spPr>
          <a:xfrm>
            <a:off x="312420" y="3049523"/>
            <a:ext cx="4062533" cy="1618485"/>
          </a:xfrm>
          <a:prstGeom prst="rect">
            <a:avLst/>
          </a:prstGeom>
          <a:noFill/>
          <a:ln>
            <a:noFill/>
          </a:ln>
        </p:spPr>
      </p:pic>
      <p:pic>
        <p:nvPicPr>
          <p:cNvPr id="378" name="Google Shape;378;p59"/>
          <p:cNvPicPr preferRelativeResize="0"/>
          <p:nvPr/>
        </p:nvPicPr>
        <p:blipFill rotWithShape="1">
          <a:blip r:embed="rId4">
            <a:alphaModFix/>
          </a:blip>
          <a:srcRect b="0" l="0" r="0" t="0"/>
          <a:stretch/>
        </p:blipFill>
        <p:spPr>
          <a:xfrm>
            <a:off x="4769045" y="3049523"/>
            <a:ext cx="4062534" cy="1109471"/>
          </a:xfrm>
          <a:prstGeom prst="rect">
            <a:avLst/>
          </a:prstGeom>
          <a:noFill/>
          <a:ln>
            <a:noFill/>
          </a:ln>
        </p:spPr>
      </p:pic>
      <p:sp>
        <p:nvSpPr>
          <p:cNvPr id="379" name="Google Shape;379;p5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0"/>
          <p:cNvSpPr txBox="1"/>
          <p:nvPr>
            <p:ph type="title"/>
          </p:nvPr>
        </p:nvSpPr>
        <p:spPr>
          <a:xfrm>
            <a:off x="634835" y="960690"/>
            <a:ext cx="4530900" cy="4182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600"/>
              <a:buFont typeface="Trebuchet MS"/>
              <a:buNone/>
            </a:pPr>
            <a:r>
              <a:rPr b="1" lang="en" sz="2600">
                <a:solidFill>
                  <a:srgbClr val="1A1A1A"/>
                </a:solidFill>
                <a:latin typeface="Trebuchet MS"/>
                <a:ea typeface="Trebuchet MS"/>
                <a:cs typeface="Trebuchet MS"/>
                <a:sym typeface="Trebuchet MS"/>
              </a:rPr>
              <a:t>Common Number Functions</a:t>
            </a:r>
            <a:endParaRPr sz="2600">
              <a:latin typeface="Trebuchet MS"/>
              <a:ea typeface="Trebuchet MS"/>
              <a:cs typeface="Trebuchet MS"/>
              <a:sym typeface="Trebuchet MS"/>
            </a:endParaRPr>
          </a:p>
        </p:txBody>
      </p:sp>
      <p:pic>
        <p:nvPicPr>
          <p:cNvPr id="385" name="Google Shape;385;p60"/>
          <p:cNvPicPr preferRelativeResize="0"/>
          <p:nvPr/>
        </p:nvPicPr>
        <p:blipFill rotWithShape="1">
          <a:blip r:embed="rId3">
            <a:alphaModFix/>
          </a:blip>
          <a:srcRect b="0" l="0" r="0" t="0"/>
          <a:stretch/>
        </p:blipFill>
        <p:spPr>
          <a:xfrm>
            <a:off x="634835" y="1561420"/>
            <a:ext cx="6851816" cy="2937101"/>
          </a:xfrm>
          <a:prstGeom prst="rect">
            <a:avLst/>
          </a:prstGeom>
          <a:noFill/>
          <a:ln>
            <a:noFill/>
          </a:ln>
        </p:spPr>
      </p:pic>
      <p:sp>
        <p:nvSpPr>
          <p:cNvPr id="386" name="Google Shape;386;p60"/>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60"/>
          <p:cNvSpPr/>
          <p:nvPr/>
        </p:nvSpPr>
        <p:spPr>
          <a:xfrm>
            <a:off x="683975" y="3091575"/>
            <a:ext cx="5895900" cy="26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1"/>
          <p:cNvSpPr txBox="1"/>
          <p:nvPr>
            <p:ph type="title"/>
          </p:nvPr>
        </p:nvSpPr>
        <p:spPr>
          <a:xfrm>
            <a:off x="628650" y="273844"/>
            <a:ext cx="7886700" cy="400200"/>
          </a:xfrm>
          <a:prstGeom prst="rect">
            <a:avLst/>
          </a:prstGeom>
          <a:noFill/>
          <a:ln>
            <a:noFill/>
          </a:ln>
        </p:spPr>
        <p:txBody>
          <a:bodyPr anchorCtr="0" anchor="ctr" bIns="0" lIns="0" spcFirstLastPara="1" rIns="0" wrap="square" tIns="15225">
            <a:spAutoFit/>
          </a:bodyPr>
          <a:lstStyle/>
          <a:p>
            <a:pPr indent="0" lvl="0" marL="12700" rtl="0" algn="l">
              <a:lnSpc>
                <a:spcPct val="100000"/>
              </a:lnSpc>
              <a:spcBef>
                <a:spcPts val="0"/>
              </a:spcBef>
              <a:spcAft>
                <a:spcPts val="0"/>
              </a:spcAft>
              <a:buClr>
                <a:srgbClr val="1A1A1A"/>
              </a:buClr>
              <a:buSzPts val="2500"/>
              <a:buFont typeface="Trebuchet MS"/>
              <a:buNone/>
            </a:pPr>
            <a:r>
              <a:rPr b="1" lang="en" sz="2500">
                <a:solidFill>
                  <a:srgbClr val="1A1A1A"/>
                </a:solidFill>
                <a:latin typeface="Trebuchet MS"/>
                <a:ea typeface="Trebuchet MS"/>
                <a:cs typeface="Trebuchet MS"/>
                <a:sym typeface="Trebuchet MS"/>
              </a:rPr>
              <a:t>Booleans</a:t>
            </a:r>
            <a:endParaRPr sz="2500">
              <a:latin typeface="Trebuchet MS"/>
              <a:ea typeface="Trebuchet MS"/>
              <a:cs typeface="Trebuchet MS"/>
              <a:sym typeface="Trebuchet MS"/>
            </a:endParaRPr>
          </a:p>
        </p:txBody>
      </p:sp>
      <p:sp>
        <p:nvSpPr>
          <p:cNvPr id="393" name="Google Shape;393;p61"/>
          <p:cNvSpPr txBox="1"/>
          <p:nvPr/>
        </p:nvSpPr>
        <p:spPr>
          <a:xfrm>
            <a:off x="733895" y="1776103"/>
            <a:ext cx="5038200" cy="2706600"/>
          </a:xfrm>
          <a:prstGeom prst="rect">
            <a:avLst/>
          </a:prstGeom>
          <a:noFill/>
          <a:ln>
            <a:noFill/>
          </a:ln>
        </p:spPr>
        <p:txBody>
          <a:bodyPr anchorCtr="0" anchor="t" bIns="0" lIns="0" spcFirstLastPara="1" rIns="0" wrap="square" tIns="12700">
            <a:spAutoFit/>
          </a:bodyPr>
          <a:lstStyle/>
          <a:p>
            <a:pPr indent="-336550" lvl="0" marL="342900" marR="0" rtl="0" algn="just">
              <a:lnSpc>
                <a:spcPct val="114999"/>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The Boolean (also known as bool) data type allows us to  choose between two values: true and false.</a:t>
            </a:r>
            <a:endParaRPr b="0" i="0" sz="1400" u="none" cap="none" strike="noStrike">
              <a:solidFill>
                <a:schemeClr val="dk1"/>
              </a:solidFill>
              <a:latin typeface="Tahoma"/>
              <a:ea typeface="Tahoma"/>
              <a:cs typeface="Tahoma"/>
              <a:sym typeface="Tahoma"/>
            </a:endParaRPr>
          </a:p>
          <a:p>
            <a:pPr indent="-336550" lvl="0" marL="342900" marR="25400" rtl="0" algn="l">
              <a:lnSpc>
                <a:spcPct val="114999"/>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In Python, we can simply use True or False to represent a  bool</a:t>
            </a:r>
            <a:br>
              <a:rPr b="0" i="0" lang="en" sz="1400" u="none" cap="none" strike="noStrike">
                <a:solidFill>
                  <a:schemeClr val="dk1"/>
                </a:solidFill>
                <a:latin typeface="Tahoma"/>
                <a:ea typeface="Tahoma"/>
                <a:cs typeface="Tahoma"/>
                <a:sym typeface="Tahoma"/>
              </a:rPr>
            </a:br>
            <a:endParaRPr b="0" i="0" sz="1400" u="none" cap="none" strike="noStrike">
              <a:solidFill>
                <a:schemeClr val="dk1"/>
              </a:solidFill>
              <a:latin typeface="Tahoma"/>
              <a:ea typeface="Tahoma"/>
              <a:cs typeface="Tahoma"/>
              <a:sym typeface="Tahoma"/>
            </a:endParaRPr>
          </a:p>
          <a:p>
            <a:pPr indent="0" lvl="0" marL="25400" marR="0" rtl="0" algn="l">
              <a:lnSpc>
                <a:spcPct val="114999"/>
              </a:lnSpc>
              <a:spcBef>
                <a:spcPts val="0"/>
              </a:spcBef>
              <a:spcAft>
                <a:spcPts val="0"/>
              </a:spcAft>
              <a:buClr>
                <a:srgbClr val="000000"/>
              </a:buClr>
              <a:buSzPts val="1400"/>
              <a:buFont typeface="Arial"/>
              <a:buNone/>
            </a:pPr>
            <a:r>
              <a:rPr b="1" i="0" lang="en" sz="1400" u="none" cap="none" strike="noStrike">
                <a:solidFill>
                  <a:schemeClr val="dk1"/>
                </a:solidFill>
                <a:latin typeface="Tahoma"/>
                <a:ea typeface="Tahoma"/>
                <a:cs typeface="Tahoma"/>
                <a:sym typeface="Tahoma"/>
              </a:rPr>
              <a:t>Note: </a:t>
            </a:r>
            <a:r>
              <a:rPr b="0" i="0" lang="en" sz="1400" u="none" cap="none" strike="noStrike">
                <a:solidFill>
                  <a:schemeClr val="dk1"/>
                </a:solidFill>
                <a:latin typeface="Tahoma"/>
                <a:ea typeface="Tahoma"/>
                <a:cs typeface="Tahoma"/>
                <a:sym typeface="Tahoma"/>
              </a:rPr>
              <a:t>The ﬁrst letter of a bool needs to be capitalized in  Python.</a:t>
            </a:r>
            <a:br>
              <a:rPr b="0" i="0" lang="en" sz="1400" u="none" cap="none" strike="noStrike">
                <a:solidFill>
                  <a:schemeClr val="dk1"/>
                </a:solidFill>
                <a:latin typeface="Tahoma"/>
                <a:ea typeface="Tahoma"/>
                <a:cs typeface="Tahoma"/>
                <a:sym typeface="Tahoma"/>
              </a:rPr>
            </a:br>
            <a:endParaRPr b="0" i="0" sz="1400" u="none" cap="none" strike="noStrike">
              <a:solidFill>
                <a:schemeClr val="dk1"/>
              </a:solidFill>
              <a:latin typeface="Tahoma"/>
              <a:ea typeface="Tahoma"/>
              <a:cs typeface="Tahoma"/>
              <a:sym typeface="Tahoma"/>
            </a:endParaRPr>
          </a:p>
          <a:p>
            <a:pPr indent="-336550" lvl="0" marL="342900" marR="0" rtl="0" algn="just">
              <a:lnSpc>
                <a:spcPct val="114999"/>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A Boolean is used to determine whether the logic of an  expression or a comparison is correct. It plays a huge role  in data comparisons.</a:t>
            </a:r>
            <a:endParaRPr b="0" i="0" sz="1400" u="none" cap="none" strike="noStrike">
              <a:solidFill>
                <a:schemeClr val="dk1"/>
              </a:solidFill>
              <a:latin typeface="Tahoma"/>
              <a:ea typeface="Tahoma"/>
              <a:cs typeface="Tahoma"/>
              <a:sym typeface="Tahoma"/>
            </a:endParaRPr>
          </a:p>
        </p:txBody>
      </p:sp>
      <p:pic>
        <p:nvPicPr>
          <p:cNvPr id="394" name="Google Shape;394;p61"/>
          <p:cNvPicPr preferRelativeResize="0"/>
          <p:nvPr/>
        </p:nvPicPr>
        <p:blipFill rotWithShape="1">
          <a:blip r:embed="rId3">
            <a:alphaModFix/>
          </a:blip>
          <a:srcRect b="0" l="0" r="0" t="0"/>
          <a:stretch/>
        </p:blipFill>
        <p:spPr>
          <a:xfrm>
            <a:off x="6030900" y="1861712"/>
            <a:ext cx="3028708" cy="2560826"/>
          </a:xfrm>
          <a:prstGeom prst="rect">
            <a:avLst/>
          </a:prstGeom>
          <a:noFill/>
          <a:ln>
            <a:noFill/>
          </a:ln>
        </p:spPr>
      </p:pic>
      <p:sp>
        <p:nvSpPr>
          <p:cNvPr id="395" name="Google Shape;395;p6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2"/>
          <p:cNvSpPr txBox="1"/>
          <p:nvPr>
            <p:ph type="title"/>
          </p:nvPr>
        </p:nvSpPr>
        <p:spPr>
          <a:xfrm>
            <a:off x="628650" y="273844"/>
            <a:ext cx="7886700" cy="4182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600"/>
              <a:buFont typeface="Trebuchet MS"/>
              <a:buNone/>
            </a:pPr>
            <a:r>
              <a:rPr b="1" lang="en" sz="2600">
                <a:solidFill>
                  <a:srgbClr val="1A1A1A"/>
                </a:solidFill>
                <a:latin typeface="Trebuchet MS"/>
                <a:ea typeface="Trebuchet MS"/>
                <a:cs typeface="Trebuchet MS"/>
                <a:sym typeface="Trebuchet MS"/>
              </a:rPr>
              <a:t>Strings</a:t>
            </a:r>
            <a:endParaRPr sz="2600">
              <a:latin typeface="Trebuchet MS"/>
              <a:ea typeface="Trebuchet MS"/>
              <a:cs typeface="Trebuchet MS"/>
              <a:sym typeface="Trebuchet MS"/>
            </a:endParaRPr>
          </a:p>
        </p:txBody>
      </p:sp>
      <p:sp>
        <p:nvSpPr>
          <p:cNvPr id="401" name="Google Shape;401;p62"/>
          <p:cNvSpPr txBox="1"/>
          <p:nvPr/>
        </p:nvSpPr>
        <p:spPr>
          <a:xfrm>
            <a:off x="928384" y="1528102"/>
            <a:ext cx="7587000" cy="1255800"/>
          </a:xfrm>
          <a:prstGeom prst="rect">
            <a:avLst/>
          </a:prstGeom>
          <a:noFill/>
          <a:ln>
            <a:noFill/>
          </a:ln>
        </p:spPr>
        <p:txBody>
          <a:bodyPr anchorCtr="0" anchor="t" bIns="0" lIns="0" spcFirstLastPara="1" rIns="0" wrap="square" tIns="44450">
            <a:spAutoFit/>
          </a:bodyPr>
          <a:lstStyle/>
          <a:p>
            <a:pPr indent="-323850" lvl="0" marL="342900" marR="0" rtl="0" algn="l">
              <a:lnSpc>
                <a:spcPct val="15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A string is a collection of characters closed within single or double quotation marks</a:t>
            </a:r>
            <a:endParaRPr b="0" i="0" sz="1400" u="none" cap="none" strike="noStrike">
              <a:solidFill>
                <a:schemeClr val="dk1"/>
              </a:solidFill>
              <a:latin typeface="Tahoma"/>
              <a:ea typeface="Tahoma"/>
              <a:cs typeface="Tahoma"/>
              <a:sym typeface="Tahoma"/>
            </a:endParaRPr>
          </a:p>
          <a:p>
            <a:pPr indent="-323850" lvl="0" marL="342900" marR="0" rtl="0" algn="l">
              <a:lnSpc>
                <a:spcPct val="150000"/>
              </a:lnSpc>
              <a:spcBef>
                <a:spcPts val="20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(immutable).</a:t>
            </a:r>
            <a:endParaRPr b="0" i="0" sz="1800" u="none" cap="none" strike="noStrike">
              <a:solidFill>
                <a:schemeClr val="dk1"/>
              </a:solidFill>
              <a:latin typeface="Tahoma"/>
              <a:ea typeface="Tahoma"/>
              <a:cs typeface="Tahoma"/>
              <a:sym typeface="Tahoma"/>
            </a:endParaRPr>
          </a:p>
          <a:p>
            <a:pPr indent="-323850" lvl="0" marL="342900" marR="0" rtl="0" algn="l">
              <a:lnSpc>
                <a:spcPct val="15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You can update an existing string by (re)assigning a variable to another string.</a:t>
            </a:r>
            <a:endParaRPr b="0" i="0" sz="1800" u="none" cap="none" strike="noStrike">
              <a:solidFill>
                <a:schemeClr val="dk1"/>
              </a:solidFill>
              <a:latin typeface="Tahoma"/>
              <a:ea typeface="Tahoma"/>
              <a:cs typeface="Tahoma"/>
              <a:sym typeface="Tahoma"/>
            </a:endParaRPr>
          </a:p>
          <a:p>
            <a:pPr indent="-323850" lvl="0" marL="342900" marR="0" rtl="0" algn="l">
              <a:lnSpc>
                <a:spcPct val="15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Python does not support a character type; these are treated as strings of length one.</a:t>
            </a:r>
            <a:endParaRPr b="0" i="0" sz="1400" u="none" cap="none" strike="noStrike">
              <a:solidFill>
                <a:schemeClr val="dk1"/>
              </a:solidFill>
              <a:latin typeface="Tahoma"/>
              <a:ea typeface="Tahoma"/>
              <a:cs typeface="Tahoma"/>
              <a:sym typeface="Tahoma"/>
            </a:endParaRPr>
          </a:p>
        </p:txBody>
      </p:sp>
      <p:pic>
        <p:nvPicPr>
          <p:cNvPr id="402" name="Google Shape;402;p62"/>
          <p:cNvPicPr preferRelativeResize="0"/>
          <p:nvPr/>
        </p:nvPicPr>
        <p:blipFill rotWithShape="1">
          <a:blip r:embed="rId3">
            <a:alphaModFix/>
          </a:blip>
          <a:srcRect b="0" l="0" r="0" t="0"/>
          <a:stretch/>
        </p:blipFill>
        <p:spPr>
          <a:xfrm>
            <a:off x="928384" y="3174055"/>
            <a:ext cx="7005040" cy="1314026"/>
          </a:xfrm>
          <a:prstGeom prst="rect">
            <a:avLst/>
          </a:prstGeom>
          <a:noFill/>
          <a:ln>
            <a:noFill/>
          </a:ln>
        </p:spPr>
      </p:pic>
      <p:sp>
        <p:nvSpPr>
          <p:cNvPr id="403" name="Google Shape;403;p6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63"/>
          <p:cNvPicPr preferRelativeResize="0"/>
          <p:nvPr/>
        </p:nvPicPr>
        <p:blipFill>
          <a:blip r:embed="rId3">
            <a:alphaModFix/>
          </a:blip>
          <a:stretch>
            <a:fillRect/>
          </a:stretch>
        </p:blipFill>
        <p:spPr>
          <a:xfrm>
            <a:off x="1569425" y="976725"/>
            <a:ext cx="5438775" cy="2876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628650" y="273844"/>
            <a:ext cx="7886700" cy="4182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600"/>
              <a:buFont typeface="Trebuchet MS"/>
              <a:buNone/>
            </a:pPr>
            <a:r>
              <a:rPr b="1" lang="en" sz="2600">
                <a:solidFill>
                  <a:srgbClr val="1A1A1A"/>
                </a:solidFill>
                <a:latin typeface="Trebuchet MS"/>
                <a:ea typeface="Trebuchet MS"/>
                <a:cs typeface="Trebuchet MS"/>
                <a:sym typeface="Trebuchet MS"/>
              </a:rPr>
              <a:t>Strings</a:t>
            </a:r>
            <a:endParaRPr sz="2600">
              <a:latin typeface="Trebuchet MS"/>
              <a:ea typeface="Trebuchet MS"/>
              <a:cs typeface="Trebuchet MS"/>
              <a:sym typeface="Trebuchet MS"/>
            </a:endParaRPr>
          </a:p>
        </p:txBody>
      </p:sp>
      <p:sp>
        <p:nvSpPr>
          <p:cNvPr id="414" name="Google Shape;414;p64"/>
          <p:cNvSpPr txBox="1"/>
          <p:nvPr/>
        </p:nvSpPr>
        <p:spPr>
          <a:xfrm>
            <a:off x="928384" y="1597213"/>
            <a:ext cx="7440000" cy="937800"/>
          </a:xfrm>
          <a:prstGeom prst="rect">
            <a:avLst/>
          </a:prstGeom>
          <a:noFill/>
          <a:ln>
            <a:noFill/>
          </a:ln>
        </p:spPr>
        <p:txBody>
          <a:bodyPr anchorCtr="0" anchor="t" bIns="0" lIns="0" spcFirstLastPara="1" rIns="0" wrap="square" tIns="12700">
            <a:spAutoFit/>
          </a:bodyPr>
          <a:lstStyle/>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Python accepts single ('), double (") and triple (''' or """) quotes to denote string literals.</a:t>
            </a:r>
            <a:endParaRPr b="0"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595959"/>
              </a:buClr>
              <a:buSzPts val="1600"/>
              <a:buFont typeface="Arial"/>
              <a:buNone/>
            </a:pPr>
            <a:r>
              <a:t/>
            </a:r>
            <a:endParaRPr b="0" i="0" sz="1600" u="none" cap="none" strike="noStrike">
              <a:solidFill>
                <a:schemeClr val="dk1"/>
              </a:solidFill>
              <a:latin typeface="Tahoma"/>
              <a:ea typeface="Tahoma"/>
              <a:cs typeface="Tahoma"/>
              <a:sym typeface="Tahoma"/>
            </a:endParaRPr>
          </a:p>
          <a:p>
            <a:pPr indent="-336550" lvl="0" marL="342900" marR="0" rtl="0" algn="l">
              <a:lnSpc>
                <a:spcPct val="114999"/>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String indexes starting at 0 in the beginning of the string and working their way from -1 at  the end</a:t>
            </a:r>
            <a:endParaRPr b="0" i="0" sz="1400" u="none" cap="none" strike="noStrike">
              <a:solidFill>
                <a:schemeClr val="dk1"/>
              </a:solidFill>
              <a:latin typeface="Tahoma"/>
              <a:ea typeface="Tahoma"/>
              <a:cs typeface="Tahoma"/>
              <a:sym typeface="Tahoma"/>
            </a:endParaRPr>
          </a:p>
        </p:txBody>
      </p:sp>
      <p:pic>
        <p:nvPicPr>
          <p:cNvPr id="415" name="Google Shape;415;p64"/>
          <p:cNvPicPr preferRelativeResize="0"/>
          <p:nvPr/>
        </p:nvPicPr>
        <p:blipFill rotWithShape="1">
          <a:blip r:embed="rId3">
            <a:alphaModFix/>
          </a:blip>
          <a:srcRect b="0" l="0" r="0" t="0"/>
          <a:stretch/>
        </p:blipFill>
        <p:spPr>
          <a:xfrm>
            <a:off x="928384" y="2786811"/>
            <a:ext cx="4147350" cy="1676010"/>
          </a:xfrm>
          <a:prstGeom prst="rect">
            <a:avLst/>
          </a:prstGeom>
          <a:noFill/>
          <a:ln>
            <a:noFill/>
          </a:ln>
        </p:spPr>
      </p:pic>
      <p:pic>
        <p:nvPicPr>
          <p:cNvPr id="416" name="Google Shape;416;p64"/>
          <p:cNvPicPr preferRelativeResize="0"/>
          <p:nvPr/>
        </p:nvPicPr>
        <p:blipFill rotWithShape="1">
          <a:blip r:embed="rId4">
            <a:alphaModFix/>
          </a:blip>
          <a:srcRect b="0" l="0" r="0" t="0"/>
          <a:stretch/>
        </p:blipFill>
        <p:spPr>
          <a:xfrm>
            <a:off x="5242151" y="2786811"/>
            <a:ext cx="3648757" cy="1310354"/>
          </a:xfrm>
          <a:prstGeom prst="rect">
            <a:avLst/>
          </a:prstGeom>
          <a:noFill/>
          <a:ln>
            <a:noFill/>
          </a:ln>
        </p:spPr>
      </p:pic>
      <p:sp>
        <p:nvSpPr>
          <p:cNvPr id="417" name="Google Shape;417;p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628650" y="273844"/>
            <a:ext cx="7886700" cy="4182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600"/>
              <a:buFont typeface="Trebuchet MS"/>
              <a:buNone/>
            </a:pPr>
            <a:r>
              <a:rPr b="1" lang="en" sz="2600">
                <a:solidFill>
                  <a:srgbClr val="1A1A1A"/>
                </a:solidFill>
                <a:latin typeface="Trebuchet MS"/>
                <a:ea typeface="Trebuchet MS"/>
                <a:cs typeface="Trebuchet MS"/>
                <a:sym typeface="Trebuchet MS"/>
              </a:rPr>
              <a:t>Strings Indexing</a:t>
            </a:r>
            <a:endParaRPr sz="2600">
              <a:latin typeface="Trebuchet MS"/>
              <a:ea typeface="Trebuchet MS"/>
              <a:cs typeface="Trebuchet MS"/>
              <a:sym typeface="Trebuchet MS"/>
            </a:endParaRPr>
          </a:p>
        </p:txBody>
      </p:sp>
      <p:sp>
        <p:nvSpPr>
          <p:cNvPr id="423" name="Google Shape;423;p65"/>
          <p:cNvSpPr txBox="1"/>
          <p:nvPr/>
        </p:nvSpPr>
        <p:spPr>
          <a:xfrm>
            <a:off x="928384" y="1918210"/>
            <a:ext cx="5546700" cy="443700"/>
          </a:xfrm>
          <a:prstGeom prst="rect">
            <a:avLst/>
          </a:prstGeom>
          <a:noFill/>
          <a:ln>
            <a:noFill/>
          </a:ln>
        </p:spPr>
        <p:txBody>
          <a:bodyPr anchorCtr="0" anchor="t" bIns="0" lIns="0" spcFirstLastPara="1" rIns="0" wrap="square" tIns="12700">
            <a:spAutoFit/>
          </a:bodyPr>
          <a:lstStyle/>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You can index a string (access a character) by using square brackets:</a:t>
            </a:r>
            <a:endParaRPr b="0" i="0" sz="1400" u="none" cap="none" strike="noStrike">
              <a:solidFill>
                <a:schemeClr val="dk1"/>
              </a:solidFill>
              <a:latin typeface="Tahoma"/>
              <a:ea typeface="Tahoma"/>
              <a:cs typeface="Tahoma"/>
              <a:sym typeface="Tahoma"/>
            </a:endParaRPr>
          </a:p>
        </p:txBody>
      </p:sp>
      <p:pic>
        <p:nvPicPr>
          <p:cNvPr id="424" name="Google Shape;424;p65"/>
          <p:cNvPicPr preferRelativeResize="0"/>
          <p:nvPr/>
        </p:nvPicPr>
        <p:blipFill rotWithShape="1">
          <a:blip r:embed="rId3">
            <a:alphaModFix/>
          </a:blip>
          <a:srcRect b="0" l="0" r="0" t="0"/>
          <a:stretch/>
        </p:blipFill>
        <p:spPr>
          <a:xfrm>
            <a:off x="166117" y="2615420"/>
            <a:ext cx="4287011" cy="2272284"/>
          </a:xfrm>
          <a:prstGeom prst="rect">
            <a:avLst/>
          </a:prstGeom>
          <a:noFill/>
          <a:ln>
            <a:noFill/>
          </a:ln>
        </p:spPr>
      </p:pic>
      <p:pic>
        <p:nvPicPr>
          <p:cNvPr id="425" name="Google Shape;425;p65"/>
          <p:cNvPicPr preferRelativeResize="0"/>
          <p:nvPr/>
        </p:nvPicPr>
        <p:blipFill rotWithShape="1">
          <a:blip r:embed="rId4">
            <a:alphaModFix/>
          </a:blip>
          <a:srcRect b="0" l="0" r="0" t="0"/>
          <a:stretch/>
        </p:blipFill>
        <p:spPr>
          <a:xfrm>
            <a:off x="4593337" y="3061952"/>
            <a:ext cx="4497322" cy="1324355"/>
          </a:xfrm>
          <a:prstGeom prst="rect">
            <a:avLst/>
          </a:prstGeom>
          <a:noFill/>
          <a:ln>
            <a:noFill/>
          </a:ln>
        </p:spPr>
      </p:pic>
      <p:sp>
        <p:nvSpPr>
          <p:cNvPr id="426" name="Google Shape;426;p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427" name="Google Shape;427;p65"/>
          <p:cNvSpPr txBox="1"/>
          <p:nvPr/>
        </p:nvSpPr>
        <p:spPr>
          <a:xfrm>
            <a:off x="4220125" y="8179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"Python for everyone"</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6"/>
          <p:cNvSpPr txBox="1"/>
          <p:nvPr>
            <p:ph type="title"/>
          </p:nvPr>
        </p:nvSpPr>
        <p:spPr>
          <a:xfrm>
            <a:off x="628650" y="273844"/>
            <a:ext cx="7886700" cy="4182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600"/>
              <a:buFont typeface="Trebuchet MS"/>
              <a:buNone/>
            </a:pPr>
            <a:r>
              <a:rPr b="1" lang="en" sz="2600">
                <a:solidFill>
                  <a:srgbClr val="1A1A1A"/>
                </a:solidFill>
                <a:latin typeface="Trebuchet MS"/>
                <a:ea typeface="Trebuchet MS"/>
                <a:cs typeface="Trebuchet MS"/>
                <a:sym typeface="Trebuchet MS"/>
              </a:rPr>
              <a:t>Strings Slicing</a:t>
            </a:r>
            <a:endParaRPr sz="2600">
              <a:latin typeface="Trebuchet MS"/>
              <a:ea typeface="Trebuchet MS"/>
              <a:cs typeface="Trebuchet MS"/>
              <a:sym typeface="Trebuchet MS"/>
            </a:endParaRPr>
          </a:p>
        </p:txBody>
      </p:sp>
      <p:sp>
        <p:nvSpPr>
          <p:cNvPr id="433" name="Google Shape;433;p66"/>
          <p:cNvSpPr txBox="1"/>
          <p:nvPr/>
        </p:nvSpPr>
        <p:spPr>
          <a:xfrm>
            <a:off x="634836" y="1540468"/>
            <a:ext cx="7406400" cy="1714500"/>
          </a:xfrm>
          <a:prstGeom prst="rect">
            <a:avLst/>
          </a:prstGeom>
          <a:noFill/>
          <a:ln>
            <a:noFill/>
          </a:ln>
        </p:spPr>
        <p:txBody>
          <a:bodyPr anchorCtr="0" anchor="t" bIns="0" lIns="0" spcFirstLastPara="1" rIns="0" wrap="square" tIns="44450">
            <a:spAutoFit/>
          </a:bodyPr>
          <a:lstStyle/>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Slicing is the process of obtaining a portion (substring) of a string by using</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20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its indices. Given a string, we can use the following template to slice it</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30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and obtain a substring  String [start:end]</a:t>
            </a:r>
            <a:endParaRPr b="0" i="0" sz="1400" u="none" cap="none" strike="noStrike">
              <a:solidFill>
                <a:schemeClr val="dk1"/>
              </a:solidFill>
              <a:latin typeface="Tahoma"/>
              <a:ea typeface="Tahoma"/>
              <a:cs typeface="Tahoma"/>
              <a:sym typeface="Tahoma"/>
            </a:endParaRPr>
          </a:p>
          <a:p>
            <a:pPr indent="-311150" lvl="1" marL="800100" marR="0" rtl="0" algn="l">
              <a:lnSpc>
                <a:spcPct val="100000"/>
              </a:lnSpc>
              <a:spcBef>
                <a:spcPts val="300"/>
              </a:spcBef>
              <a:spcAft>
                <a:spcPts val="0"/>
              </a:spcAft>
              <a:buClr>
                <a:srgbClr val="595959"/>
              </a:buClr>
              <a:buSzPts val="1100"/>
              <a:buFont typeface="Arial"/>
              <a:buChar char="○"/>
            </a:pPr>
            <a:r>
              <a:rPr b="0" i="0" lang="en" sz="1200" u="none" cap="none" strike="noStrike">
                <a:solidFill>
                  <a:schemeClr val="dk1"/>
                </a:solidFill>
                <a:latin typeface="Tahoma"/>
                <a:ea typeface="Tahoma"/>
                <a:cs typeface="Tahoma"/>
                <a:sym typeface="Tahoma"/>
              </a:rPr>
              <a:t>start is the index from where we want the substring to start.</a:t>
            </a:r>
            <a:endParaRPr b="0" i="0" sz="1200" u="none" cap="none" strike="noStrike">
              <a:solidFill>
                <a:schemeClr val="dk1"/>
              </a:solidFill>
              <a:latin typeface="Tahoma"/>
              <a:ea typeface="Tahoma"/>
              <a:cs typeface="Tahoma"/>
              <a:sym typeface="Tahoma"/>
            </a:endParaRPr>
          </a:p>
          <a:p>
            <a:pPr indent="-311150" lvl="1" marL="800100" marR="0" rtl="0" algn="l">
              <a:lnSpc>
                <a:spcPct val="100000"/>
              </a:lnSpc>
              <a:spcBef>
                <a:spcPts val="200"/>
              </a:spcBef>
              <a:spcAft>
                <a:spcPts val="0"/>
              </a:spcAft>
              <a:buClr>
                <a:srgbClr val="595959"/>
              </a:buClr>
              <a:buSzPts val="1100"/>
              <a:buFont typeface="Arial"/>
              <a:buChar char="○"/>
            </a:pPr>
            <a:r>
              <a:rPr b="0" i="0" lang="en" sz="1200" u="none" cap="none" strike="noStrike">
                <a:solidFill>
                  <a:schemeClr val="dk1"/>
                </a:solidFill>
                <a:latin typeface="Tahoma"/>
                <a:ea typeface="Tahoma"/>
                <a:cs typeface="Tahoma"/>
                <a:sym typeface="Tahoma"/>
              </a:rPr>
              <a:t>end is the index where we want our substring to end.</a:t>
            </a:r>
            <a:endParaRPr b="0" i="0" sz="1200" u="none" cap="none" strike="noStrike">
              <a:solidFill>
                <a:schemeClr val="dk1"/>
              </a:solidFill>
              <a:latin typeface="Tahoma"/>
              <a:ea typeface="Tahoma"/>
              <a:cs typeface="Tahoma"/>
              <a:sym typeface="Tahoma"/>
            </a:endParaRPr>
          </a:p>
          <a:p>
            <a:pPr indent="-336550" lvl="0" marL="342900" marR="0" rtl="0" algn="l">
              <a:lnSpc>
                <a:spcPct val="137814"/>
              </a:lnSpc>
              <a:spcBef>
                <a:spcPts val="10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The character at the end index in the string, will not be included in the substring obtained  through this method.</a:t>
            </a:r>
            <a:endParaRPr b="0" i="0" sz="1400" u="none" cap="none" strike="noStrike">
              <a:solidFill>
                <a:schemeClr val="dk1"/>
              </a:solidFill>
              <a:latin typeface="Tahoma"/>
              <a:ea typeface="Tahoma"/>
              <a:cs typeface="Tahoma"/>
              <a:sym typeface="Tahoma"/>
            </a:endParaRPr>
          </a:p>
        </p:txBody>
      </p:sp>
      <p:pic>
        <p:nvPicPr>
          <p:cNvPr id="434" name="Google Shape;434;p66"/>
          <p:cNvPicPr preferRelativeResize="0"/>
          <p:nvPr/>
        </p:nvPicPr>
        <p:blipFill rotWithShape="1">
          <a:blip r:embed="rId3">
            <a:alphaModFix/>
          </a:blip>
          <a:srcRect b="0" l="0" r="0" t="0"/>
          <a:stretch/>
        </p:blipFill>
        <p:spPr>
          <a:xfrm>
            <a:off x="634836" y="3483865"/>
            <a:ext cx="5160264" cy="1211577"/>
          </a:xfrm>
          <a:prstGeom prst="rect">
            <a:avLst/>
          </a:prstGeom>
          <a:noFill/>
          <a:ln>
            <a:noFill/>
          </a:ln>
        </p:spPr>
      </p:pic>
      <p:pic>
        <p:nvPicPr>
          <p:cNvPr id="435" name="Google Shape;435;p66"/>
          <p:cNvPicPr preferRelativeResize="0"/>
          <p:nvPr/>
        </p:nvPicPr>
        <p:blipFill rotWithShape="1">
          <a:blip r:embed="rId4">
            <a:alphaModFix/>
          </a:blip>
          <a:srcRect b="0" l="0" r="0" t="0"/>
          <a:stretch/>
        </p:blipFill>
        <p:spPr>
          <a:xfrm>
            <a:off x="6519671" y="3072570"/>
            <a:ext cx="2210174" cy="1371229"/>
          </a:xfrm>
          <a:prstGeom prst="rect">
            <a:avLst/>
          </a:prstGeom>
          <a:noFill/>
          <a:ln>
            <a:noFill/>
          </a:ln>
        </p:spPr>
      </p:pic>
      <p:sp>
        <p:nvSpPr>
          <p:cNvPr id="436" name="Google Shape;436;p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p:nvPr/>
        </p:nvSpPr>
        <p:spPr>
          <a:xfrm>
            <a:off x="1698475" y="1826250"/>
            <a:ext cx="6078900" cy="745500"/>
          </a:xfrm>
          <a:custGeom>
            <a:rect b="b" l="l" r="r" t="t"/>
            <a:pathLst>
              <a:path extrusionOk="0" h="120000" w="120000">
                <a:moveTo>
                  <a:pt x="0" y="0"/>
                </a:moveTo>
                <a:lnTo>
                  <a:pt x="120000" y="0"/>
                </a:lnTo>
                <a:lnTo>
                  <a:pt x="120000" y="120000"/>
                </a:lnTo>
                <a:lnTo>
                  <a:pt x="0" y="120000"/>
                </a:lnTo>
                <a:lnTo>
                  <a:pt x="0" y="0"/>
                </a:lnTo>
                <a:close/>
              </a:path>
            </a:pathLst>
          </a:custGeom>
          <a:noFill/>
          <a:ln>
            <a:noFill/>
          </a:ln>
        </p:spPr>
        <p:txBody>
          <a:bodyPr anchorCtr="0" anchor="ctr" bIns="35100" lIns="67500" spcFirstLastPara="1" rIns="67500" wrap="square" tIns="35100">
            <a:noAutofit/>
          </a:bodyPr>
          <a:lstStyle/>
          <a:p>
            <a:pPr indent="0" lvl="0" marL="0" rtl="0" algn="ctr">
              <a:spcBef>
                <a:spcPts val="0"/>
              </a:spcBef>
              <a:spcAft>
                <a:spcPts val="0"/>
              </a:spcAft>
              <a:buNone/>
            </a:pPr>
            <a:r>
              <a:t/>
            </a:r>
            <a:endParaRPr b="1" sz="2400">
              <a:solidFill>
                <a:schemeClr val="dk1"/>
              </a:solidFill>
              <a:latin typeface="Cambria"/>
              <a:ea typeface="Cambria"/>
              <a:cs typeface="Cambria"/>
              <a:sym typeface="Cambria"/>
            </a:endParaRPr>
          </a:p>
        </p:txBody>
      </p:sp>
      <p:pic>
        <p:nvPicPr>
          <p:cNvPr id="162" name="Google Shape;162;p31"/>
          <p:cNvPicPr preferRelativeResize="0"/>
          <p:nvPr/>
        </p:nvPicPr>
        <p:blipFill>
          <a:blip r:embed="rId3">
            <a:alphaModFix/>
          </a:blip>
          <a:stretch>
            <a:fillRect/>
          </a:stretch>
        </p:blipFill>
        <p:spPr>
          <a:xfrm>
            <a:off x="483488" y="729050"/>
            <a:ext cx="6381656" cy="2988075"/>
          </a:xfrm>
          <a:prstGeom prst="rect">
            <a:avLst/>
          </a:prstGeom>
          <a:noFill/>
          <a:ln>
            <a:noFill/>
          </a:ln>
        </p:spPr>
      </p:pic>
      <p:sp>
        <p:nvSpPr>
          <p:cNvPr id="163" name="Google Shape;163;p31"/>
          <p:cNvSpPr txBox="1"/>
          <p:nvPr/>
        </p:nvSpPr>
        <p:spPr>
          <a:xfrm>
            <a:off x="523375" y="128750"/>
            <a:ext cx="8429100" cy="446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2000">
                <a:solidFill>
                  <a:schemeClr val="dk1"/>
                </a:solidFill>
                <a:latin typeface="Cambria"/>
                <a:ea typeface="Cambria"/>
                <a:cs typeface="Cambria"/>
                <a:sym typeface="Cambria"/>
              </a:rPr>
              <a:t>Writing code in computer vs playing notes in piano</a:t>
            </a:r>
            <a:endParaRPr sz="700"/>
          </a:p>
        </p:txBody>
      </p:sp>
      <p:sp>
        <p:nvSpPr>
          <p:cNvPr id="164" name="Google Shape;164;p31"/>
          <p:cNvSpPr txBox="1"/>
          <p:nvPr/>
        </p:nvSpPr>
        <p:spPr>
          <a:xfrm>
            <a:off x="1071175" y="4442350"/>
            <a:ext cx="6802500" cy="446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2000">
                <a:solidFill>
                  <a:srgbClr val="FF0000"/>
                </a:solidFill>
              </a:rPr>
              <a:t>Practice, practice and practice for coding. </a:t>
            </a:r>
            <a:endParaRPr b="1" sz="20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7"/>
          <p:cNvSpPr txBox="1"/>
          <p:nvPr>
            <p:ph type="title"/>
          </p:nvPr>
        </p:nvSpPr>
        <p:spPr>
          <a:xfrm>
            <a:off x="628650" y="273844"/>
            <a:ext cx="7886700" cy="4182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600"/>
              <a:buFont typeface="Trebuchet MS"/>
              <a:buNone/>
            </a:pPr>
            <a:r>
              <a:rPr b="1" lang="en" sz="2600">
                <a:solidFill>
                  <a:srgbClr val="1A1A1A"/>
                </a:solidFill>
                <a:latin typeface="Trebuchet MS"/>
                <a:ea typeface="Trebuchet MS"/>
                <a:cs typeface="Trebuchet MS"/>
                <a:sym typeface="Trebuchet MS"/>
              </a:rPr>
              <a:t>Strings Slicing with a step</a:t>
            </a:r>
            <a:endParaRPr sz="2600">
              <a:latin typeface="Trebuchet MS"/>
              <a:ea typeface="Trebuchet MS"/>
              <a:cs typeface="Trebuchet MS"/>
              <a:sym typeface="Trebuchet MS"/>
            </a:endParaRPr>
          </a:p>
        </p:txBody>
      </p:sp>
      <p:sp>
        <p:nvSpPr>
          <p:cNvPr id="442" name="Google Shape;442;p67"/>
          <p:cNvSpPr txBox="1"/>
          <p:nvPr>
            <p:ph idx="1" type="body"/>
          </p:nvPr>
        </p:nvSpPr>
        <p:spPr>
          <a:xfrm>
            <a:off x="628650" y="1369219"/>
            <a:ext cx="7886700" cy="1424700"/>
          </a:xfrm>
          <a:prstGeom prst="rect">
            <a:avLst/>
          </a:prstGeom>
          <a:noFill/>
          <a:ln>
            <a:noFill/>
          </a:ln>
        </p:spPr>
        <p:txBody>
          <a:bodyPr anchorCtr="0" anchor="t" bIns="0" lIns="0" spcFirstLastPara="1" rIns="0" wrap="square" tIns="12700">
            <a:spAutoFit/>
          </a:bodyPr>
          <a:lstStyle/>
          <a:p>
            <a:pPr indent="-323850" lvl="0" marL="444500" marR="0" rtl="0" algn="l">
              <a:lnSpc>
                <a:spcPct val="114999"/>
              </a:lnSpc>
              <a:spcBef>
                <a:spcPts val="0"/>
              </a:spcBef>
              <a:spcAft>
                <a:spcPts val="0"/>
              </a:spcAft>
              <a:buClr>
                <a:schemeClr val="dk1"/>
              </a:buClr>
              <a:buSzPts val="1100"/>
              <a:buFont typeface="Arial"/>
              <a:buChar char="●"/>
            </a:pPr>
            <a:r>
              <a:rPr lang="en" sz="1400">
                <a:latin typeface="Arial"/>
                <a:ea typeface="Arial"/>
                <a:cs typeface="Arial"/>
                <a:sym typeface="Arial"/>
              </a:rPr>
              <a:t>Until now, we’ve used slicing to obtain a contiguous piece of a string, i.e., all the characters  from the starting index to before the ending index are retrieved.</a:t>
            </a:r>
            <a:endParaRPr sz="1400">
              <a:latin typeface="Arial"/>
              <a:ea typeface="Arial"/>
              <a:cs typeface="Arial"/>
              <a:sym typeface="Arial"/>
            </a:endParaRPr>
          </a:p>
          <a:p>
            <a:pPr indent="-323850" lvl="0" marL="444500" marR="0" rtl="0" algn="l">
              <a:lnSpc>
                <a:spcPct val="114999"/>
              </a:lnSpc>
              <a:spcBef>
                <a:spcPts val="800"/>
              </a:spcBef>
              <a:spcAft>
                <a:spcPts val="0"/>
              </a:spcAft>
              <a:buClr>
                <a:schemeClr val="dk1"/>
              </a:buClr>
              <a:buSzPts val="1100"/>
              <a:buFont typeface="Arial"/>
              <a:buChar char="●"/>
            </a:pPr>
            <a:r>
              <a:rPr lang="en" sz="1400">
                <a:latin typeface="Arial"/>
                <a:ea typeface="Arial"/>
                <a:cs typeface="Arial"/>
                <a:sym typeface="Arial"/>
              </a:rPr>
              <a:t>However, we can deﬁne a step through which we can skip characters in the string. The  default step is 1, so we iterate through the string one character at a time.</a:t>
            </a:r>
            <a:endParaRPr>
              <a:latin typeface="Arial"/>
              <a:ea typeface="Arial"/>
              <a:cs typeface="Arial"/>
              <a:sym typeface="Arial"/>
            </a:endParaRPr>
          </a:p>
          <a:p>
            <a:pPr indent="-323850" lvl="0" marL="444500" rtl="0" algn="l">
              <a:lnSpc>
                <a:spcPct val="100000"/>
              </a:lnSpc>
              <a:spcBef>
                <a:spcPts val="800"/>
              </a:spcBef>
              <a:spcAft>
                <a:spcPts val="0"/>
              </a:spcAft>
              <a:buClr>
                <a:schemeClr val="dk1"/>
              </a:buClr>
              <a:buSzPts val="1100"/>
              <a:buFont typeface="Arial"/>
              <a:buChar char="●"/>
            </a:pPr>
            <a:r>
              <a:rPr lang="en" sz="1400">
                <a:latin typeface="Arial"/>
                <a:ea typeface="Arial"/>
                <a:cs typeface="Arial"/>
                <a:sym typeface="Arial"/>
              </a:rPr>
              <a:t>The step is deﬁned after the end index</a:t>
            </a:r>
            <a:endParaRPr sz="2400">
              <a:latin typeface="Arial"/>
              <a:ea typeface="Arial"/>
              <a:cs typeface="Arial"/>
              <a:sym typeface="Arial"/>
            </a:endParaRPr>
          </a:p>
        </p:txBody>
      </p:sp>
      <p:pic>
        <p:nvPicPr>
          <p:cNvPr id="443" name="Google Shape;443;p67"/>
          <p:cNvPicPr preferRelativeResize="0"/>
          <p:nvPr/>
        </p:nvPicPr>
        <p:blipFill rotWithShape="1">
          <a:blip r:embed="rId3">
            <a:alphaModFix/>
          </a:blip>
          <a:srcRect b="0" l="0" r="0" t="0"/>
          <a:stretch/>
        </p:blipFill>
        <p:spPr>
          <a:xfrm>
            <a:off x="621228" y="3152142"/>
            <a:ext cx="5219699" cy="1240535"/>
          </a:xfrm>
          <a:prstGeom prst="rect">
            <a:avLst/>
          </a:prstGeom>
          <a:noFill/>
          <a:ln>
            <a:noFill/>
          </a:ln>
        </p:spPr>
      </p:pic>
      <p:pic>
        <p:nvPicPr>
          <p:cNvPr id="444" name="Google Shape;444;p67"/>
          <p:cNvPicPr preferRelativeResize="0"/>
          <p:nvPr/>
        </p:nvPicPr>
        <p:blipFill rotWithShape="1">
          <a:blip r:embed="rId4">
            <a:alphaModFix/>
          </a:blip>
          <a:srcRect b="0" l="0" r="0" t="0"/>
          <a:stretch/>
        </p:blipFill>
        <p:spPr>
          <a:xfrm>
            <a:off x="5976150" y="3152142"/>
            <a:ext cx="2438399" cy="1437240"/>
          </a:xfrm>
          <a:prstGeom prst="rect">
            <a:avLst/>
          </a:prstGeom>
          <a:noFill/>
          <a:ln>
            <a:noFill/>
          </a:ln>
        </p:spPr>
      </p:pic>
      <p:sp>
        <p:nvSpPr>
          <p:cNvPr id="445" name="Google Shape;445;p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8"/>
          <p:cNvSpPr txBox="1"/>
          <p:nvPr>
            <p:ph type="title"/>
          </p:nvPr>
        </p:nvSpPr>
        <p:spPr>
          <a:xfrm>
            <a:off x="628650" y="273844"/>
            <a:ext cx="7886700" cy="4182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A1A1A"/>
              </a:buClr>
              <a:buSzPts val="2600"/>
              <a:buFont typeface="Trebuchet MS"/>
              <a:buNone/>
            </a:pPr>
            <a:r>
              <a:rPr b="1" lang="en" sz="2600">
                <a:solidFill>
                  <a:srgbClr val="1A1A1A"/>
                </a:solidFill>
                <a:latin typeface="Trebuchet MS"/>
                <a:ea typeface="Trebuchet MS"/>
                <a:cs typeface="Trebuchet MS"/>
                <a:sym typeface="Trebuchet MS"/>
              </a:rPr>
              <a:t>Strings	Reverse Slicing</a:t>
            </a:r>
            <a:endParaRPr sz="2600">
              <a:latin typeface="Trebuchet MS"/>
              <a:ea typeface="Trebuchet MS"/>
              <a:cs typeface="Trebuchet MS"/>
              <a:sym typeface="Trebuchet MS"/>
            </a:endParaRPr>
          </a:p>
        </p:txBody>
      </p:sp>
      <p:sp>
        <p:nvSpPr>
          <p:cNvPr id="451" name="Google Shape;451;p68"/>
          <p:cNvSpPr txBox="1"/>
          <p:nvPr/>
        </p:nvSpPr>
        <p:spPr>
          <a:xfrm>
            <a:off x="622861" y="1628584"/>
            <a:ext cx="8034900" cy="932400"/>
          </a:xfrm>
          <a:prstGeom prst="rect">
            <a:avLst/>
          </a:prstGeom>
          <a:noFill/>
          <a:ln>
            <a:noFill/>
          </a:ln>
        </p:spPr>
        <p:txBody>
          <a:bodyPr anchorCtr="0" anchor="t" bIns="0" lIns="0" spcFirstLastPara="1" rIns="0" wrap="square" tIns="44450">
            <a:spAutoFit/>
          </a:bodyPr>
          <a:lstStyle/>
          <a:p>
            <a:pPr indent="-323850" lvl="0" marL="342900" marR="0" rtl="0" algn="l">
              <a:lnSpc>
                <a:spcPct val="15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Strings can also be sliced to return a reversed substring. In this case, we would need to</a:t>
            </a:r>
            <a:endParaRPr b="0" i="0" sz="1400" u="none" cap="none" strike="noStrike">
              <a:solidFill>
                <a:schemeClr val="dk1"/>
              </a:solidFill>
              <a:latin typeface="Tahoma"/>
              <a:ea typeface="Tahoma"/>
              <a:cs typeface="Tahoma"/>
              <a:sym typeface="Tahoma"/>
            </a:endParaRPr>
          </a:p>
          <a:p>
            <a:pPr indent="-323850" lvl="0" marL="342900" marR="0" rtl="0" algn="l">
              <a:lnSpc>
                <a:spcPct val="150000"/>
              </a:lnSpc>
              <a:spcBef>
                <a:spcPts val="20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switch the order of the start and end indices.</a:t>
            </a:r>
            <a:endParaRPr b="0" i="0" sz="1800" u="none" cap="none" strike="noStrike">
              <a:solidFill>
                <a:schemeClr val="dk1"/>
              </a:solidFill>
              <a:latin typeface="Tahoma"/>
              <a:ea typeface="Tahoma"/>
              <a:cs typeface="Tahoma"/>
              <a:sym typeface="Tahoma"/>
            </a:endParaRPr>
          </a:p>
          <a:p>
            <a:pPr indent="-323850" lvl="0" marL="342900" marR="0" rtl="0" algn="l">
              <a:lnSpc>
                <a:spcPct val="15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A negative step must also be provided The step is deﬁned after the end index</a:t>
            </a:r>
            <a:endParaRPr b="0" i="0" sz="1400" u="none" cap="none" strike="noStrike">
              <a:solidFill>
                <a:schemeClr val="dk1"/>
              </a:solidFill>
              <a:latin typeface="Tahoma"/>
              <a:ea typeface="Tahoma"/>
              <a:cs typeface="Tahoma"/>
              <a:sym typeface="Tahoma"/>
            </a:endParaRPr>
          </a:p>
        </p:txBody>
      </p:sp>
      <p:pic>
        <p:nvPicPr>
          <p:cNvPr id="452" name="Google Shape;452;p68"/>
          <p:cNvPicPr preferRelativeResize="0"/>
          <p:nvPr/>
        </p:nvPicPr>
        <p:blipFill rotWithShape="1">
          <a:blip r:embed="rId3">
            <a:alphaModFix/>
          </a:blip>
          <a:srcRect b="0" l="0" r="0" t="0"/>
          <a:stretch/>
        </p:blipFill>
        <p:spPr>
          <a:xfrm>
            <a:off x="554664" y="2794610"/>
            <a:ext cx="8034671" cy="925067"/>
          </a:xfrm>
          <a:prstGeom prst="rect">
            <a:avLst/>
          </a:prstGeom>
          <a:noFill/>
          <a:ln>
            <a:noFill/>
          </a:ln>
        </p:spPr>
      </p:pic>
      <p:pic>
        <p:nvPicPr>
          <p:cNvPr id="453" name="Google Shape;453;p68"/>
          <p:cNvPicPr preferRelativeResize="0"/>
          <p:nvPr/>
        </p:nvPicPr>
        <p:blipFill rotWithShape="1">
          <a:blip r:embed="rId4">
            <a:alphaModFix/>
          </a:blip>
          <a:srcRect b="0" l="0" r="0" t="0"/>
          <a:stretch/>
        </p:blipFill>
        <p:spPr>
          <a:xfrm>
            <a:off x="2916481" y="3977220"/>
            <a:ext cx="3124199" cy="918688"/>
          </a:xfrm>
          <a:prstGeom prst="rect">
            <a:avLst/>
          </a:prstGeom>
          <a:noFill/>
          <a:ln>
            <a:noFill/>
          </a:ln>
        </p:spPr>
      </p:pic>
      <p:sp>
        <p:nvSpPr>
          <p:cNvPr id="454" name="Google Shape;454;p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9"/>
          <p:cNvSpPr txBox="1"/>
          <p:nvPr>
            <p:ph type="title"/>
          </p:nvPr>
        </p:nvSpPr>
        <p:spPr>
          <a:xfrm>
            <a:off x="628650" y="426244"/>
            <a:ext cx="7886700" cy="4284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2700"/>
              <a:buFont typeface="Trebuchet MS"/>
              <a:buNone/>
            </a:pPr>
            <a:r>
              <a:rPr b="1" lang="en" sz="2700">
                <a:solidFill>
                  <a:srgbClr val="1A1A1A"/>
                </a:solidFill>
                <a:latin typeface="Trebuchet MS"/>
                <a:ea typeface="Trebuchet MS"/>
                <a:cs typeface="Trebuchet MS"/>
                <a:sym typeface="Trebuchet MS"/>
              </a:rPr>
              <a:t>Strings	Partial	Slicing</a:t>
            </a:r>
            <a:endParaRPr sz="2700">
              <a:latin typeface="Trebuchet MS"/>
              <a:ea typeface="Trebuchet MS"/>
              <a:cs typeface="Trebuchet MS"/>
              <a:sym typeface="Trebuchet MS"/>
            </a:endParaRPr>
          </a:p>
        </p:txBody>
      </p:sp>
      <p:sp>
        <p:nvSpPr>
          <p:cNvPr id="460" name="Google Shape;460;p69"/>
          <p:cNvSpPr txBox="1"/>
          <p:nvPr/>
        </p:nvSpPr>
        <p:spPr>
          <a:xfrm>
            <a:off x="486423" y="1596467"/>
            <a:ext cx="8159700" cy="932400"/>
          </a:xfrm>
          <a:prstGeom prst="rect">
            <a:avLst/>
          </a:prstGeom>
          <a:noFill/>
          <a:ln>
            <a:noFill/>
          </a:ln>
        </p:spPr>
        <p:txBody>
          <a:bodyPr anchorCtr="0" anchor="t" bIns="0" lIns="0" spcFirstLastPara="1" rIns="0" wrap="square" tIns="44450">
            <a:spAutoFit/>
          </a:bodyPr>
          <a:lstStyle/>
          <a:p>
            <a:pPr indent="-323850" lvl="0" marL="342900" marR="0" rtl="0" algn="l">
              <a:lnSpc>
                <a:spcPct val="15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One thing to note is that specifying the start and end indices is optional.</a:t>
            </a:r>
            <a:endParaRPr b="0" i="0" sz="1400" u="none" cap="none" strike="noStrike">
              <a:solidFill>
                <a:schemeClr val="dk1"/>
              </a:solidFill>
              <a:latin typeface="Tahoma"/>
              <a:ea typeface="Tahoma"/>
              <a:cs typeface="Tahoma"/>
              <a:sym typeface="Tahoma"/>
            </a:endParaRPr>
          </a:p>
          <a:p>
            <a:pPr indent="-323850" lvl="0" marL="342900" marR="0" rtl="0" algn="l">
              <a:lnSpc>
                <a:spcPct val="150000"/>
              </a:lnSpc>
              <a:spcBef>
                <a:spcPts val="20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If start is not provided, the substring will have all the characters until the end index.</a:t>
            </a:r>
            <a:endParaRPr b="0" i="0" sz="1400" u="none" cap="none" strike="noStrike">
              <a:solidFill>
                <a:schemeClr val="dk1"/>
              </a:solidFill>
              <a:latin typeface="Tahoma"/>
              <a:ea typeface="Tahoma"/>
              <a:cs typeface="Tahoma"/>
              <a:sym typeface="Tahoma"/>
            </a:endParaRPr>
          </a:p>
          <a:p>
            <a:pPr indent="-336550" lvl="0" marL="342900" marR="0" rtl="0" algn="l">
              <a:lnSpc>
                <a:spcPct val="15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If end is not provided, the substring will begin from the start index and go all the way to the  end.</a:t>
            </a:r>
            <a:endParaRPr b="0" i="0" sz="1400" u="none" cap="none" strike="noStrike">
              <a:solidFill>
                <a:schemeClr val="dk1"/>
              </a:solidFill>
              <a:latin typeface="Tahoma"/>
              <a:ea typeface="Tahoma"/>
              <a:cs typeface="Tahoma"/>
              <a:sym typeface="Tahoma"/>
            </a:endParaRPr>
          </a:p>
        </p:txBody>
      </p:sp>
      <p:grpSp>
        <p:nvGrpSpPr>
          <p:cNvPr id="461" name="Google Shape;461;p69"/>
          <p:cNvGrpSpPr/>
          <p:nvPr/>
        </p:nvGrpSpPr>
        <p:grpSpPr>
          <a:xfrm>
            <a:off x="480824" y="2752540"/>
            <a:ext cx="8034528" cy="2014724"/>
            <a:chOff x="554736" y="3038855"/>
            <a:chExt cx="8034528" cy="2014724"/>
          </a:xfrm>
        </p:grpSpPr>
        <p:pic>
          <p:nvPicPr>
            <p:cNvPr id="462" name="Google Shape;462;p69"/>
            <p:cNvPicPr preferRelativeResize="0"/>
            <p:nvPr/>
          </p:nvPicPr>
          <p:blipFill rotWithShape="1">
            <a:blip r:embed="rId3">
              <a:alphaModFix/>
            </a:blip>
            <a:srcRect b="0" l="0" r="0" t="0"/>
            <a:stretch/>
          </p:blipFill>
          <p:spPr>
            <a:xfrm>
              <a:off x="554736" y="3038855"/>
              <a:ext cx="8034528" cy="1264919"/>
            </a:xfrm>
            <a:prstGeom prst="rect">
              <a:avLst/>
            </a:prstGeom>
            <a:noFill/>
            <a:ln>
              <a:noFill/>
            </a:ln>
          </p:spPr>
        </p:pic>
        <p:pic>
          <p:nvPicPr>
            <p:cNvPr id="463" name="Google Shape;463;p69"/>
            <p:cNvPicPr preferRelativeResize="0"/>
            <p:nvPr/>
          </p:nvPicPr>
          <p:blipFill rotWithShape="1">
            <a:blip r:embed="rId4">
              <a:alphaModFix/>
            </a:blip>
            <a:srcRect b="0" l="0" r="0" t="0"/>
            <a:stretch/>
          </p:blipFill>
          <p:spPr>
            <a:xfrm>
              <a:off x="3019043" y="4303774"/>
              <a:ext cx="2467355" cy="749805"/>
            </a:xfrm>
            <a:prstGeom prst="rect">
              <a:avLst/>
            </a:prstGeom>
            <a:noFill/>
            <a:ln>
              <a:noFill/>
            </a:ln>
          </p:spPr>
        </p:pic>
      </p:grpSp>
      <p:sp>
        <p:nvSpPr>
          <p:cNvPr id="464" name="Google Shape;464;p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0"/>
          <p:cNvSpPr txBox="1"/>
          <p:nvPr>
            <p:ph type="title"/>
          </p:nvPr>
        </p:nvSpPr>
        <p:spPr>
          <a:xfrm>
            <a:off x="628650" y="273844"/>
            <a:ext cx="7886700" cy="3720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B3678"/>
              </a:buClr>
              <a:buSzPts val="2300"/>
              <a:buFont typeface="Trebuchet MS"/>
              <a:buNone/>
            </a:pPr>
            <a:r>
              <a:rPr b="1" lang="en" sz="2300">
                <a:solidFill>
                  <a:srgbClr val="1B3678"/>
                </a:solidFill>
                <a:latin typeface="Trebuchet MS"/>
                <a:ea typeface="Trebuchet MS"/>
                <a:cs typeface="Trebuchet MS"/>
                <a:sym typeface="Trebuchet MS"/>
              </a:rPr>
              <a:t>Quiz</a:t>
            </a:r>
            <a:endParaRPr sz="2300">
              <a:latin typeface="Trebuchet MS"/>
              <a:ea typeface="Trebuchet MS"/>
              <a:cs typeface="Trebuchet MS"/>
              <a:sym typeface="Trebuchet MS"/>
            </a:endParaRPr>
          </a:p>
        </p:txBody>
      </p:sp>
      <p:sp>
        <p:nvSpPr>
          <p:cNvPr id="470" name="Google Shape;470;p70"/>
          <p:cNvSpPr txBox="1"/>
          <p:nvPr/>
        </p:nvSpPr>
        <p:spPr>
          <a:xfrm>
            <a:off x="924547" y="966475"/>
            <a:ext cx="4177800" cy="3295800"/>
          </a:xfrm>
          <a:prstGeom prst="rect">
            <a:avLst/>
          </a:prstGeom>
          <a:noFill/>
          <a:ln cap="flat" cmpd="sng" w="9525">
            <a:solidFill>
              <a:srgbClr val="1B3678"/>
            </a:solidFill>
            <a:prstDash val="solid"/>
            <a:round/>
            <a:headEnd len="sm" w="sm" type="none"/>
            <a:tailEnd len="sm" w="sm" type="none"/>
          </a:ln>
        </p:spPr>
        <p:txBody>
          <a:bodyPr anchorCtr="0" anchor="t" bIns="0" lIns="0" spcFirstLastPara="1" rIns="0" wrap="square" tIns="42550">
            <a:spAutoFit/>
          </a:bodyPr>
          <a:lstStyle/>
          <a:p>
            <a:pPr indent="0" lvl="0" marL="25400" marR="0" rtl="0" algn="l">
              <a:lnSpc>
                <a:spcPct val="200000"/>
              </a:lnSpc>
              <a:spcBef>
                <a:spcPts val="0"/>
              </a:spcBef>
              <a:spcAft>
                <a:spcPts val="0"/>
              </a:spcAft>
              <a:buClr>
                <a:srgbClr val="000000"/>
              </a:buClr>
              <a:buSzPts val="1300"/>
              <a:buFont typeface="Arial"/>
              <a:buNone/>
            </a:pPr>
            <a:r>
              <a:rPr b="0" i="0" lang="en" sz="1300" u="none" cap="none" strike="noStrike">
                <a:solidFill>
                  <a:srgbClr val="595959"/>
                </a:solidFill>
                <a:latin typeface="Tahoma"/>
                <a:ea typeface="Tahoma"/>
                <a:cs typeface="Tahoma"/>
                <a:sym typeface="Tahoma"/>
              </a:rPr>
              <a:t>What is the output of the following code?</a:t>
            </a:r>
            <a:endParaRPr b="0" i="0" sz="1300" u="none" cap="none" strike="noStrike">
              <a:solidFill>
                <a:schemeClr val="dk1"/>
              </a:solidFill>
              <a:latin typeface="Tahoma"/>
              <a:ea typeface="Tahoma"/>
              <a:cs typeface="Tahoma"/>
              <a:sym typeface="Tahoma"/>
            </a:endParaRPr>
          </a:p>
          <a:p>
            <a:pPr indent="0" lvl="0" marL="25400" marR="0" rtl="0" algn="l">
              <a:lnSpc>
                <a:spcPct val="200000"/>
              </a:lnSpc>
              <a:spcBef>
                <a:spcPts val="200"/>
              </a:spcBef>
              <a:spcAft>
                <a:spcPts val="0"/>
              </a:spcAft>
              <a:buClr>
                <a:srgbClr val="000000"/>
              </a:buClr>
              <a:buSzPts val="1300"/>
              <a:buFont typeface="Arial"/>
              <a:buNone/>
            </a:pPr>
            <a:r>
              <a:rPr b="0" i="0" lang="en" sz="1300" u="none" cap="none" strike="noStrike">
                <a:solidFill>
                  <a:srgbClr val="595959"/>
                </a:solidFill>
                <a:latin typeface="Tahoma"/>
                <a:ea typeface="Tahoma"/>
                <a:cs typeface="Tahoma"/>
                <a:sym typeface="Tahoma"/>
              </a:rPr>
              <a:t>&gt;&gt;my_string = "012345</a:t>
            </a:r>
            <a:r>
              <a:rPr b="1" i="0" lang="en" sz="1300" u="none" cap="none" strike="noStrike">
                <a:solidFill>
                  <a:srgbClr val="595959"/>
                </a:solidFill>
                <a:latin typeface="Tahoma"/>
                <a:ea typeface="Tahoma"/>
                <a:cs typeface="Tahoma"/>
                <a:sym typeface="Tahoma"/>
              </a:rPr>
              <a:t>6</a:t>
            </a:r>
            <a:r>
              <a:rPr b="0" i="0" lang="en" sz="1300" u="none" cap="none" strike="noStrike">
                <a:solidFill>
                  <a:srgbClr val="595959"/>
                </a:solidFill>
                <a:latin typeface="Tahoma"/>
                <a:ea typeface="Tahoma"/>
                <a:cs typeface="Tahoma"/>
                <a:sym typeface="Tahoma"/>
              </a:rPr>
              <a:t>7</a:t>
            </a:r>
            <a:r>
              <a:rPr b="1" i="0" lang="en" sz="1300" u="none" cap="none" strike="noStrike">
                <a:solidFill>
                  <a:srgbClr val="595959"/>
                </a:solidFill>
                <a:latin typeface="Tahoma"/>
                <a:ea typeface="Tahoma"/>
                <a:cs typeface="Tahoma"/>
                <a:sym typeface="Tahoma"/>
              </a:rPr>
              <a:t>8</a:t>
            </a:r>
            <a:r>
              <a:rPr b="0" i="0" lang="en" sz="1300" u="none" cap="none" strike="noStrike">
                <a:solidFill>
                  <a:srgbClr val="595959"/>
                </a:solidFill>
                <a:latin typeface="Tahoma"/>
                <a:ea typeface="Tahoma"/>
                <a:cs typeface="Tahoma"/>
                <a:sym typeface="Tahoma"/>
              </a:rPr>
              <a:t>9"</a:t>
            </a:r>
            <a:endParaRPr b="0" i="0" sz="1300" u="none" cap="none" strike="noStrike">
              <a:solidFill>
                <a:schemeClr val="dk1"/>
              </a:solidFill>
              <a:latin typeface="Tahoma"/>
              <a:ea typeface="Tahoma"/>
              <a:cs typeface="Tahoma"/>
              <a:sym typeface="Tahoma"/>
            </a:endParaRPr>
          </a:p>
          <a:p>
            <a:pPr indent="0" lvl="0" marL="25400" marR="0" rtl="0" algn="l">
              <a:lnSpc>
                <a:spcPct val="200000"/>
              </a:lnSpc>
              <a:spcBef>
                <a:spcPts val="200"/>
              </a:spcBef>
              <a:spcAft>
                <a:spcPts val="0"/>
              </a:spcAft>
              <a:buClr>
                <a:srgbClr val="000000"/>
              </a:buClr>
              <a:buSzPts val="1300"/>
              <a:buFont typeface="Arial"/>
              <a:buNone/>
            </a:pPr>
            <a:r>
              <a:rPr b="0" i="0" lang="en" sz="1300" u="none" cap="none" strike="noStrike">
                <a:solidFill>
                  <a:srgbClr val="595959"/>
                </a:solidFill>
                <a:latin typeface="Tahoma"/>
                <a:ea typeface="Tahoma"/>
                <a:cs typeface="Tahoma"/>
                <a:sym typeface="Tahoma"/>
              </a:rPr>
              <a:t>&gt;&gt;print(my_string[-2: -6: -2])</a:t>
            </a:r>
            <a:endParaRPr b="0" i="0" sz="1300" u="none" cap="none" strike="noStrike">
              <a:solidFill>
                <a:schemeClr val="dk1"/>
              </a:solidFill>
              <a:latin typeface="Tahoma"/>
              <a:ea typeface="Tahoma"/>
              <a:cs typeface="Tahoma"/>
              <a:sym typeface="Tahoma"/>
            </a:endParaRPr>
          </a:p>
          <a:p>
            <a:pPr indent="0" lvl="0" marL="0" marR="0" rtl="0" algn="l">
              <a:lnSpc>
                <a:spcPct val="200000"/>
              </a:lnSpc>
              <a:spcBef>
                <a:spcPts val="0"/>
              </a:spcBef>
              <a:spcAft>
                <a:spcPts val="0"/>
              </a:spcAft>
              <a:buClr>
                <a:srgbClr val="000000"/>
              </a:buClr>
              <a:buSzPts val="1700"/>
              <a:buFont typeface="Arial"/>
              <a:buNone/>
            </a:pPr>
            <a:r>
              <a:t/>
            </a:r>
            <a:endParaRPr b="0" i="0" sz="1700" u="none" cap="none" strike="noStrike">
              <a:solidFill>
                <a:schemeClr val="dk1"/>
              </a:solidFill>
              <a:latin typeface="Tahoma"/>
              <a:ea typeface="Tahoma"/>
              <a:cs typeface="Tahoma"/>
              <a:sym typeface="Tahoma"/>
            </a:endParaRPr>
          </a:p>
          <a:p>
            <a:pPr indent="-336550" lvl="0" marL="342900" marR="0" rtl="0" algn="l">
              <a:lnSpc>
                <a:spcPct val="200000"/>
              </a:lnSpc>
              <a:spcBef>
                <a:spcPts val="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5432</a:t>
            </a:r>
            <a:endParaRPr b="0" i="0" sz="1300" u="none" cap="none" strike="noStrike">
              <a:solidFill>
                <a:schemeClr val="dk1"/>
              </a:solidFill>
              <a:latin typeface="Tahoma"/>
              <a:ea typeface="Tahoma"/>
              <a:cs typeface="Tahoma"/>
              <a:sym typeface="Tahoma"/>
            </a:endParaRPr>
          </a:p>
          <a:p>
            <a:pPr indent="-336550" lvl="0" marL="342900" marR="0" rtl="0" algn="l">
              <a:lnSpc>
                <a:spcPct val="2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8765</a:t>
            </a:r>
            <a:endParaRPr b="0" i="0" sz="1300" u="none" cap="none" strike="noStrike">
              <a:solidFill>
                <a:schemeClr val="dk1"/>
              </a:solidFill>
              <a:latin typeface="Tahoma"/>
              <a:ea typeface="Tahoma"/>
              <a:cs typeface="Tahoma"/>
              <a:sym typeface="Tahoma"/>
            </a:endParaRPr>
          </a:p>
          <a:p>
            <a:pPr indent="-336550" lvl="0" marL="342900" marR="0" rtl="0" algn="l">
              <a:lnSpc>
                <a:spcPct val="2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532</a:t>
            </a:r>
            <a:endParaRPr b="0" i="0" sz="1300" u="none" cap="none" strike="noStrike">
              <a:solidFill>
                <a:schemeClr val="dk1"/>
              </a:solidFill>
              <a:latin typeface="Tahoma"/>
              <a:ea typeface="Tahoma"/>
              <a:cs typeface="Tahoma"/>
              <a:sym typeface="Tahoma"/>
            </a:endParaRPr>
          </a:p>
          <a:p>
            <a:pPr indent="-336550" lvl="0" marL="342900" marR="0" rtl="0" algn="l">
              <a:lnSpc>
                <a:spcPct val="200000"/>
              </a:lnSpc>
              <a:spcBef>
                <a:spcPts val="200"/>
              </a:spcBef>
              <a:spcAft>
                <a:spcPts val="0"/>
              </a:spcAft>
              <a:buClr>
                <a:srgbClr val="595959"/>
              </a:buClr>
              <a:buSzPts val="1300"/>
              <a:buChar char="●"/>
            </a:pPr>
            <a:r>
              <a:rPr b="1" i="0" lang="en" sz="1300" u="none" cap="none" strike="noStrike">
                <a:solidFill>
                  <a:srgbClr val="595959"/>
                </a:solidFill>
                <a:latin typeface="Tahoma"/>
                <a:ea typeface="Tahoma"/>
                <a:cs typeface="Tahoma"/>
                <a:sym typeface="Tahoma"/>
              </a:rPr>
              <a:t>86</a:t>
            </a:r>
            <a:endParaRPr b="1" i="0" sz="1300" u="none" cap="none" strike="noStrike">
              <a:solidFill>
                <a:schemeClr val="dk1"/>
              </a:solidFill>
              <a:latin typeface="Tahoma"/>
              <a:ea typeface="Tahoma"/>
              <a:cs typeface="Tahoma"/>
              <a:sym typeface="Tahoma"/>
            </a:endParaRPr>
          </a:p>
        </p:txBody>
      </p:sp>
      <p:sp>
        <p:nvSpPr>
          <p:cNvPr id="471" name="Google Shape;471;p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1"/>
          <p:cNvSpPr txBox="1"/>
          <p:nvPr>
            <p:ph type="title"/>
          </p:nvPr>
        </p:nvSpPr>
        <p:spPr>
          <a:xfrm>
            <a:off x="628650" y="273844"/>
            <a:ext cx="7886700" cy="3720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B3678"/>
              </a:buClr>
              <a:buSzPts val="2300"/>
              <a:buFont typeface="Trebuchet MS"/>
              <a:buNone/>
            </a:pPr>
            <a:r>
              <a:rPr b="1" lang="en" sz="2300">
                <a:solidFill>
                  <a:srgbClr val="1B3678"/>
                </a:solidFill>
                <a:latin typeface="Trebuchet MS"/>
                <a:ea typeface="Trebuchet MS"/>
                <a:cs typeface="Trebuchet MS"/>
                <a:sym typeface="Trebuchet MS"/>
              </a:rPr>
              <a:t>Quiz</a:t>
            </a:r>
            <a:endParaRPr sz="2300">
              <a:latin typeface="Trebuchet MS"/>
              <a:ea typeface="Trebuchet MS"/>
              <a:cs typeface="Trebuchet MS"/>
              <a:sym typeface="Trebuchet MS"/>
            </a:endParaRPr>
          </a:p>
        </p:txBody>
      </p:sp>
      <p:sp>
        <p:nvSpPr>
          <p:cNvPr id="477" name="Google Shape;477;p71"/>
          <p:cNvSpPr txBox="1"/>
          <p:nvPr/>
        </p:nvSpPr>
        <p:spPr>
          <a:xfrm>
            <a:off x="931369" y="1525274"/>
            <a:ext cx="4916700" cy="2564700"/>
          </a:xfrm>
          <a:prstGeom prst="rect">
            <a:avLst/>
          </a:prstGeom>
          <a:noFill/>
          <a:ln>
            <a:noFill/>
          </a:ln>
        </p:spPr>
        <p:txBody>
          <a:bodyPr anchorCtr="0" anchor="t" bIns="0" lIns="0" spcFirstLastPara="1" rIns="0" wrap="square" tIns="42550">
            <a:spAutoFit/>
          </a:bodyPr>
          <a:lstStyle/>
          <a:p>
            <a:pPr indent="0" lvl="0" marL="25400" marR="0" rtl="0" algn="l">
              <a:lnSpc>
                <a:spcPct val="150000"/>
              </a:lnSpc>
              <a:spcBef>
                <a:spcPts val="0"/>
              </a:spcBef>
              <a:spcAft>
                <a:spcPts val="0"/>
              </a:spcAft>
              <a:buClr>
                <a:srgbClr val="000000"/>
              </a:buClr>
              <a:buSzPts val="1300"/>
              <a:buFont typeface="Arial"/>
              <a:buNone/>
            </a:pPr>
            <a:r>
              <a:rPr b="0" i="0" lang="en" sz="1300" u="none" cap="none" strike="noStrike">
                <a:solidFill>
                  <a:srgbClr val="595959"/>
                </a:solidFill>
                <a:latin typeface="Tahoma"/>
                <a:ea typeface="Tahoma"/>
                <a:cs typeface="Tahoma"/>
                <a:sym typeface="Tahoma"/>
              </a:rPr>
              <a:t>What is the output of the following code?</a:t>
            </a:r>
            <a:endParaRPr b="0" i="0" sz="1300" u="none" cap="none" strike="noStrike">
              <a:solidFill>
                <a:schemeClr val="dk1"/>
              </a:solidFill>
              <a:latin typeface="Tahoma"/>
              <a:ea typeface="Tahoma"/>
              <a:cs typeface="Tahoma"/>
              <a:sym typeface="Tahoma"/>
            </a:endParaRPr>
          </a:p>
          <a:p>
            <a:pPr indent="0" lvl="0" marL="25400" marR="0" rtl="0" algn="l">
              <a:lnSpc>
                <a:spcPct val="150000"/>
              </a:lnSpc>
              <a:spcBef>
                <a:spcPts val="200"/>
              </a:spcBef>
              <a:spcAft>
                <a:spcPts val="0"/>
              </a:spcAft>
              <a:buClr>
                <a:srgbClr val="000000"/>
              </a:buClr>
              <a:buSzPts val="1300"/>
              <a:buFont typeface="Arial"/>
              <a:buNone/>
            </a:pPr>
            <a:r>
              <a:rPr b="0" i="0" lang="en" sz="1300" u="none" cap="none" strike="noStrike">
                <a:solidFill>
                  <a:srgbClr val="595959"/>
                </a:solidFill>
                <a:latin typeface="Tahoma"/>
                <a:ea typeface="Tahoma"/>
                <a:cs typeface="Tahoma"/>
                <a:sym typeface="Tahoma"/>
              </a:rPr>
              <a:t>&gt;&gt;my_string = "0123456789"</a:t>
            </a:r>
            <a:endParaRPr b="0" i="0" sz="1300" u="none" cap="none" strike="noStrike">
              <a:solidFill>
                <a:schemeClr val="dk1"/>
              </a:solidFill>
              <a:latin typeface="Tahoma"/>
              <a:ea typeface="Tahoma"/>
              <a:cs typeface="Tahoma"/>
              <a:sym typeface="Tahoma"/>
            </a:endParaRPr>
          </a:p>
          <a:p>
            <a:pPr indent="0" lvl="0" marL="25400" marR="0" rtl="0" algn="l">
              <a:lnSpc>
                <a:spcPct val="150000"/>
              </a:lnSpc>
              <a:spcBef>
                <a:spcPts val="200"/>
              </a:spcBef>
              <a:spcAft>
                <a:spcPts val="0"/>
              </a:spcAft>
              <a:buClr>
                <a:srgbClr val="000000"/>
              </a:buClr>
              <a:buSzPts val="1300"/>
              <a:buFont typeface="Arial"/>
              <a:buNone/>
            </a:pPr>
            <a:r>
              <a:rPr b="0" i="0" lang="en" sz="1300" u="none" cap="none" strike="noStrike">
                <a:solidFill>
                  <a:srgbClr val="595959"/>
                </a:solidFill>
                <a:latin typeface="Tahoma"/>
                <a:ea typeface="Tahoma"/>
                <a:cs typeface="Tahoma"/>
                <a:sym typeface="Tahoma"/>
              </a:rPr>
              <a:t>&gt;&gt;print(my_string[-2: -6: -2])</a:t>
            </a:r>
            <a:endParaRPr b="0" i="0" sz="1300" u="none" cap="none" strike="noStrike">
              <a:solidFill>
                <a:schemeClr val="dk1"/>
              </a:solidFill>
              <a:latin typeface="Tahoma"/>
              <a:ea typeface="Tahoma"/>
              <a:cs typeface="Tahoma"/>
              <a:sym typeface="Tahoma"/>
            </a:endParaRPr>
          </a:p>
          <a:p>
            <a:pPr indent="0" lvl="0" marL="0" marR="0" rtl="0" algn="l">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latin typeface="Tahoma"/>
              <a:ea typeface="Tahoma"/>
              <a:cs typeface="Tahoma"/>
              <a:sym typeface="Tahoma"/>
            </a:endParaRPr>
          </a:p>
          <a:p>
            <a:pPr indent="-336550" lvl="0" marL="342900" marR="0" rtl="0" algn="l">
              <a:lnSpc>
                <a:spcPct val="150000"/>
              </a:lnSpc>
              <a:spcBef>
                <a:spcPts val="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5432</a:t>
            </a:r>
            <a:endParaRPr b="0" i="0" sz="1300" u="none" cap="none" strike="noStrike">
              <a:solidFill>
                <a:schemeClr val="dk1"/>
              </a:solidFill>
              <a:latin typeface="Tahoma"/>
              <a:ea typeface="Tahoma"/>
              <a:cs typeface="Tahoma"/>
              <a:sym typeface="Tahoma"/>
            </a:endParaRPr>
          </a:p>
          <a:p>
            <a:pPr indent="-336550" lvl="0" marL="342900" marR="0" rtl="0" algn="l">
              <a:lnSpc>
                <a:spcPct val="15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8765</a:t>
            </a:r>
            <a:endParaRPr b="0" i="0" sz="1300" u="none" cap="none" strike="noStrike">
              <a:solidFill>
                <a:schemeClr val="dk1"/>
              </a:solidFill>
              <a:latin typeface="Tahoma"/>
              <a:ea typeface="Tahoma"/>
              <a:cs typeface="Tahoma"/>
              <a:sym typeface="Tahoma"/>
            </a:endParaRPr>
          </a:p>
          <a:p>
            <a:pPr indent="-336550" lvl="0" marL="342900" marR="0" rtl="0" algn="l">
              <a:lnSpc>
                <a:spcPct val="15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532</a:t>
            </a:r>
            <a:endParaRPr b="0" i="0" sz="1300" u="none" cap="none" strike="noStrike">
              <a:solidFill>
                <a:schemeClr val="dk1"/>
              </a:solidFill>
              <a:latin typeface="Tahoma"/>
              <a:ea typeface="Tahoma"/>
              <a:cs typeface="Tahoma"/>
              <a:sym typeface="Tahoma"/>
            </a:endParaRPr>
          </a:p>
          <a:p>
            <a:pPr indent="-336550" lvl="0" marL="342900" marR="0" rtl="0" algn="l">
              <a:lnSpc>
                <a:spcPct val="150000"/>
              </a:lnSpc>
              <a:spcBef>
                <a:spcPts val="200"/>
              </a:spcBef>
              <a:spcAft>
                <a:spcPts val="0"/>
              </a:spcAft>
              <a:buClr>
                <a:srgbClr val="595959"/>
              </a:buClr>
              <a:buSzPts val="1300"/>
              <a:buFont typeface="Arial"/>
              <a:buChar char="●"/>
            </a:pPr>
            <a:r>
              <a:rPr b="0" i="0" lang="en" sz="1300" u="none" cap="none" strike="noStrike">
                <a:solidFill>
                  <a:srgbClr val="00B050"/>
                </a:solidFill>
                <a:latin typeface="Tahoma"/>
                <a:ea typeface="Tahoma"/>
                <a:cs typeface="Tahoma"/>
                <a:sym typeface="Tahoma"/>
              </a:rPr>
              <a:t>86</a:t>
            </a:r>
            <a:endParaRPr b="0" i="0" sz="1300" u="none" cap="none" strike="noStrike">
              <a:solidFill>
                <a:schemeClr val="dk1"/>
              </a:solidFill>
              <a:latin typeface="Tahoma"/>
              <a:ea typeface="Tahoma"/>
              <a:cs typeface="Tahoma"/>
              <a:sym typeface="Tahoma"/>
            </a:endParaRPr>
          </a:p>
        </p:txBody>
      </p:sp>
      <p:sp>
        <p:nvSpPr>
          <p:cNvPr id="478" name="Google Shape;478;p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72"/>
          <p:cNvPicPr preferRelativeResize="0"/>
          <p:nvPr/>
        </p:nvPicPr>
        <p:blipFill>
          <a:blip r:embed="rId3">
            <a:alphaModFix/>
          </a:blip>
          <a:stretch>
            <a:fillRect/>
          </a:stretch>
        </p:blipFill>
        <p:spPr>
          <a:xfrm>
            <a:off x="1947473" y="1562906"/>
            <a:ext cx="5421731" cy="2444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3"/>
          <p:cNvSpPr txBox="1"/>
          <p:nvPr>
            <p:ph type="title"/>
          </p:nvPr>
        </p:nvSpPr>
        <p:spPr>
          <a:xfrm>
            <a:off x="628650" y="273844"/>
            <a:ext cx="7886700" cy="4284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2700"/>
              <a:buFont typeface="Trebuchet MS"/>
              <a:buNone/>
            </a:pPr>
            <a:r>
              <a:rPr b="1" lang="en" sz="2700">
                <a:solidFill>
                  <a:srgbClr val="1A1A1A"/>
                </a:solidFill>
                <a:latin typeface="Trebuchet MS"/>
                <a:ea typeface="Trebuchet MS"/>
                <a:cs typeface="Trebuchet MS"/>
                <a:sym typeface="Trebuchet MS"/>
              </a:rPr>
              <a:t>Common String Operators</a:t>
            </a:r>
            <a:endParaRPr sz="2700">
              <a:latin typeface="Trebuchet MS"/>
              <a:ea typeface="Trebuchet MS"/>
              <a:cs typeface="Trebuchet MS"/>
              <a:sym typeface="Trebuchet MS"/>
            </a:endParaRPr>
          </a:p>
        </p:txBody>
      </p:sp>
      <p:sp>
        <p:nvSpPr>
          <p:cNvPr id="489" name="Google Shape;489;p73"/>
          <p:cNvSpPr txBox="1"/>
          <p:nvPr/>
        </p:nvSpPr>
        <p:spPr>
          <a:xfrm>
            <a:off x="581495" y="1523143"/>
            <a:ext cx="6277500" cy="228300"/>
          </a:xfrm>
          <a:prstGeom prst="rect">
            <a:avLst/>
          </a:prstGeom>
          <a:noFill/>
          <a:ln>
            <a:noFill/>
          </a:ln>
        </p:spPr>
        <p:txBody>
          <a:bodyPr anchorCtr="0" anchor="t" bIns="0" lIns="0" spcFirstLastPara="1" rIns="0" wrap="square" tIns="12700">
            <a:spAutoFit/>
          </a:bodyPr>
          <a:lstStyle/>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Assume string variable a holds 'Hello' and variable b holds 'Python’</a:t>
            </a:r>
            <a:endParaRPr b="0" i="0" sz="1400" u="none" cap="none" strike="noStrike">
              <a:solidFill>
                <a:schemeClr val="dk1"/>
              </a:solidFill>
              <a:latin typeface="Tahoma"/>
              <a:ea typeface="Tahoma"/>
              <a:cs typeface="Tahoma"/>
              <a:sym typeface="Tahoma"/>
            </a:endParaRPr>
          </a:p>
        </p:txBody>
      </p:sp>
      <p:pic>
        <p:nvPicPr>
          <p:cNvPr id="490" name="Google Shape;490;p73"/>
          <p:cNvPicPr preferRelativeResize="0"/>
          <p:nvPr/>
        </p:nvPicPr>
        <p:blipFill rotWithShape="1">
          <a:blip r:embed="rId3">
            <a:alphaModFix/>
          </a:blip>
          <a:srcRect b="0" l="0" r="0" t="0"/>
          <a:stretch/>
        </p:blipFill>
        <p:spPr>
          <a:xfrm>
            <a:off x="581495" y="1953289"/>
            <a:ext cx="7933855" cy="2602383"/>
          </a:xfrm>
          <a:prstGeom prst="rect">
            <a:avLst/>
          </a:prstGeom>
          <a:noFill/>
          <a:ln>
            <a:noFill/>
          </a:ln>
        </p:spPr>
      </p:pic>
      <p:sp>
        <p:nvSpPr>
          <p:cNvPr id="491" name="Google Shape;491;p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4"/>
          <p:cNvSpPr txBox="1"/>
          <p:nvPr>
            <p:ph type="title"/>
          </p:nvPr>
        </p:nvSpPr>
        <p:spPr>
          <a:xfrm>
            <a:off x="628650" y="273844"/>
            <a:ext cx="7886700" cy="4284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2700"/>
              <a:buFont typeface="Trebuchet MS"/>
              <a:buNone/>
            </a:pPr>
            <a:r>
              <a:rPr b="1" lang="en" sz="2700">
                <a:solidFill>
                  <a:srgbClr val="1A1A1A"/>
                </a:solidFill>
                <a:latin typeface="Trebuchet MS"/>
                <a:ea typeface="Trebuchet MS"/>
                <a:cs typeface="Trebuchet MS"/>
                <a:sym typeface="Trebuchet MS"/>
              </a:rPr>
              <a:t>Common String Operators</a:t>
            </a:r>
            <a:endParaRPr sz="2700">
              <a:latin typeface="Trebuchet MS"/>
              <a:ea typeface="Trebuchet MS"/>
              <a:cs typeface="Trebuchet MS"/>
              <a:sym typeface="Trebuchet MS"/>
            </a:endParaRPr>
          </a:p>
        </p:txBody>
      </p:sp>
      <p:sp>
        <p:nvSpPr>
          <p:cNvPr id="497" name="Google Shape;497;p74"/>
          <p:cNvSpPr txBox="1"/>
          <p:nvPr/>
        </p:nvSpPr>
        <p:spPr>
          <a:xfrm>
            <a:off x="865187" y="1785679"/>
            <a:ext cx="8107500" cy="2232900"/>
          </a:xfrm>
          <a:prstGeom prst="rect">
            <a:avLst/>
          </a:prstGeom>
          <a:noFill/>
          <a:ln>
            <a:noFill/>
          </a:ln>
        </p:spPr>
        <p:txBody>
          <a:bodyPr anchorCtr="0" anchor="t" bIns="0" lIns="0" spcFirstLastPara="1" rIns="0" wrap="square" tIns="12700">
            <a:spAutoFit/>
          </a:bodyPr>
          <a:lstStyle/>
          <a:p>
            <a:pPr indent="-336550" lvl="0" marL="342900" marR="0" rtl="0" algn="just">
              <a:lnSpc>
                <a:spcPct val="114999"/>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Strings are an example of Python objects. An object contains both data (the actual string  itself) and methods, which are effectively functions that are built into the object and are  available to any instance of the object.</a:t>
            </a:r>
            <a:endParaRPr b="0"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595959"/>
              </a:buClr>
              <a:buSzPts val="1800"/>
              <a:buFont typeface="Arial"/>
              <a:buNone/>
            </a:pPr>
            <a:r>
              <a:t/>
            </a:r>
            <a:endParaRPr b="0" i="0" sz="1800" u="none" cap="none" strike="noStrike">
              <a:solidFill>
                <a:schemeClr val="dk1"/>
              </a:solidFill>
              <a:latin typeface="Tahoma"/>
              <a:ea typeface="Tahoma"/>
              <a:cs typeface="Tahoma"/>
              <a:sym typeface="Tahoma"/>
            </a:endParaRPr>
          </a:p>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upper() Return a capitalized version of string</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20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lower() Return a copy of the string converted to lowercase.</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30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ﬁnd() searches for the position of one string within another</a:t>
            </a:r>
            <a:endParaRPr b="0" i="0" sz="1400" u="none" cap="none" strike="noStrike">
              <a:solidFill>
                <a:schemeClr val="dk1"/>
              </a:solidFill>
              <a:latin typeface="Tahoma"/>
              <a:ea typeface="Tahoma"/>
              <a:cs typeface="Tahoma"/>
              <a:sym typeface="Tahoma"/>
            </a:endParaRPr>
          </a:p>
          <a:p>
            <a:pPr indent="-336550" lvl="0" marL="342900" marR="0" rtl="0" algn="l">
              <a:lnSpc>
                <a:spcPct val="114999"/>
              </a:lnSpc>
              <a:spcBef>
                <a:spcPts val="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strip() removes white space (spaces, tabs, or newlines) from the beginning and end of a  string</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200"/>
              </a:spcBef>
              <a:spcAft>
                <a:spcPts val="0"/>
              </a:spcAft>
              <a:buClr>
                <a:srgbClr val="595959"/>
              </a:buClr>
              <a:buSzPts val="1300"/>
              <a:buFont typeface="Arial"/>
              <a:buChar char="●"/>
            </a:pPr>
            <a:r>
              <a:rPr b="0" i="0" lang="en" sz="1400" u="none" cap="none" strike="noStrike">
                <a:solidFill>
                  <a:schemeClr val="dk1"/>
                </a:solidFill>
                <a:latin typeface="Tahoma"/>
                <a:ea typeface="Tahoma"/>
                <a:cs typeface="Tahoma"/>
                <a:sym typeface="Tahoma"/>
              </a:rPr>
              <a:t>Other useful methods in this </a:t>
            </a:r>
            <a:r>
              <a:rPr b="0" i="0" lang="en" sz="1400" u="sng" cap="none" strike="noStrike">
                <a:solidFill>
                  <a:schemeClr val="dk1"/>
                </a:solidFill>
                <a:latin typeface="Tahoma"/>
                <a:ea typeface="Tahoma"/>
                <a:cs typeface="Tahoma"/>
                <a:sym typeface="Tahoma"/>
                <a:hlinkClick r:id="rId3">
                  <a:extLst>
                    <a:ext uri="{A12FA001-AC4F-418D-AE19-62706E023703}">
                      <ahyp:hlinkClr val="tx"/>
                    </a:ext>
                  </a:extLst>
                </a:hlinkClick>
              </a:rPr>
              <a:t>link</a:t>
            </a:r>
            <a:endParaRPr b="0" i="0" sz="1400" u="none" cap="none" strike="noStrike">
              <a:solidFill>
                <a:schemeClr val="dk1"/>
              </a:solidFill>
              <a:latin typeface="Tahoma"/>
              <a:ea typeface="Tahoma"/>
              <a:cs typeface="Tahoma"/>
              <a:sym typeface="Tahoma"/>
            </a:endParaRPr>
          </a:p>
        </p:txBody>
      </p:sp>
      <p:sp>
        <p:nvSpPr>
          <p:cNvPr id="498" name="Google Shape;498;p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75"/>
          <p:cNvPicPr preferRelativeResize="0"/>
          <p:nvPr/>
        </p:nvPicPr>
        <p:blipFill>
          <a:blip r:embed="rId3">
            <a:alphaModFix/>
          </a:blip>
          <a:stretch>
            <a:fillRect/>
          </a:stretch>
        </p:blipFill>
        <p:spPr>
          <a:xfrm>
            <a:off x="182800" y="90850"/>
            <a:ext cx="8778405" cy="4838699"/>
          </a:xfrm>
          <a:prstGeom prst="rect">
            <a:avLst/>
          </a:prstGeom>
          <a:noFill/>
          <a:ln>
            <a:noFill/>
          </a:ln>
        </p:spPr>
      </p:pic>
      <p:sp>
        <p:nvSpPr>
          <p:cNvPr id="504" name="Google Shape;504;p75"/>
          <p:cNvSpPr txBox="1"/>
          <p:nvPr/>
        </p:nvSpPr>
        <p:spPr>
          <a:xfrm>
            <a:off x="4701275" y="2496900"/>
            <a:ext cx="2394900" cy="9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76"/>
          <p:cNvPicPr preferRelativeResize="0"/>
          <p:nvPr/>
        </p:nvPicPr>
        <p:blipFill>
          <a:blip r:embed="rId3">
            <a:alphaModFix/>
          </a:blip>
          <a:stretch>
            <a:fillRect/>
          </a:stretch>
        </p:blipFill>
        <p:spPr>
          <a:xfrm>
            <a:off x="526600" y="802125"/>
            <a:ext cx="6659275" cy="3769875"/>
          </a:xfrm>
          <a:prstGeom prst="rect">
            <a:avLst/>
          </a:prstGeom>
          <a:noFill/>
          <a:ln>
            <a:noFill/>
          </a:ln>
        </p:spPr>
      </p:pic>
      <p:sp>
        <p:nvSpPr>
          <p:cNvPr id="510" name="Google Shape;510;p76"/>
          <p:cNvSpPr txBox="1"/>
          <p:nvPr/>
        </p:nvSpPr>
        <p:spPr>
          <a:xfrm>
            <a:off x="-11587" y="278925"/>
            <a:ext cx="7728900" cy="523200"/>
          </a:xfrm>
          <a:prstGeom prst="rect">
            <a:avLst/>
          </a:prstGeom>
          <a:noFill/>
          <a:ln>
            <a:noFill/>
          </a:ln>
        </p:spPr>
        <p:txBody>
          <a:bodyPr anchorCtr="0" anchor="t" bIns="91425" lIns="91425" spcFirstLastPara="1" rIns="91425" wrap="square" tIns="91425">
            <a:spAutoFit/>
          </a:bodyPr>
          <a:lstStyle/>
          <a:p>
            <a:pPr indent="0" lvl="0" marL="0" rtl="0" algn="l">
              <a:spcBef>
                <a:spcPts val="1300"/>
              </a:spcBef>
              <a:spcAft>
                <a:spcPts val="900"/>
              </a:spcAft>
              <a:buNone/>
            </a:pPr>
            <a:r>
              <a:rPr b="1" lang="en" sz="2200">
                <a:solidFill>
                  <a:schemeClr val="dk1"/>
                </a:solidFill>
                <a:highlight>
                  <a:srgbClr val="FFFFFF"/>
                </a:highlight>
              </a:rPr>
              <a:t>Python Coding Questions – String Slicing</a:t>
            </a:r>
            <a:endParaRPr b="1" sz="2200">
              <a:solidFill>
                <a:schemeClr val="dk1"/>
              </a:solidFill>
              <a:highlight>
                <a:srgbClr val="FFFFFF"/>
              </a:highlight>
            </a:endParaRPr>
          </a:p>
        </p:txBody>
      </p:sp>
      <p:sp>
        <p:nvSpPr>
          <p:cNvPr id="511" name="Google Shape;511;p76"/>
          <p:cNvSpPr txBox="1"/>
          <p:nvPr/>
        </p:nvSpPr>
        <p:spPr>
          <a:xfrm>
            <a:off x="6973675" y="2959550"/>
            <a:ext cx="2047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Using find</a:t>
            </a:r>
            <a:r>
              <a:rPr lang="en"/>
              <a:t>()</a:t>
            </a:r>
            <a:r>
              <a:rPr b="1" lang="en"/>
              <a:t> and len()</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C:\Users\Mohamed El-Haddad\Desktop\Annotation 2021-12-15 161108.png" id="169" name="Google Shape;169;p32"/>
          <p:cNvPicPr preferRelativeResize="0"/>
          <p:nvPr/>
        </p:nvPicPr>
        <p:blipFill rotWithShape="1">
          <a:blip r:embed="rId3">
            <a:alphaModFix/>
          </a:blip>
          <a:srcRect b="0" l="0" r="0" t="0"/>
          <a:stretch/>
        </p:blipFill>
        <p:spPr>
          <a:xfrm>
            <a:off x="2234625" y="538503"/>
            <a:ext cx="4395299" cy="416726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7"/>
          <p:cNvSpPr txBox="1"/>
          <p:nvPr>
            <p:ph type="title"/>
          </p:nvPr>
        </p:nvSpPr>
        <p:spPr>
          <a:xfrm>
            <a:off x="628650" y="273844"/>
            <a:ext cx="7886700" cy="4284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2700"/>
              <a:buFont typeface="Trebuchet MS"/>
              <a:buNone/>
            </a:pPr>
            <a:r>
              <a:rPr b="1" lang="en" sz="2700">
                <a:solidFill>
                  <a:srgbClr val="1A1A1A"/>
                </a:solidFill>
                <a:latin typeface="Trebuchet MS"/>
                <a:ea typeface="Trebuchet MS"/>
                <a:cs typeface="Trebuchet MS"/>
                <a:sym typeface="Trebuchet MS"/>
              </a:rPr>
              <a:t>Python User Input from Keyboard</a:t>
            </a:r>
            <a:endParaRPr sz="2700">
              <a:latin typeface="Trebuchet MS"/>
              <a:ea typeface="Trebuchet MS"/>
              <a:cs typeface="Trebuchet MS"/>
              <a:sym typeface="Trebuchet MS"/>
            </a:endParaRPr>
          </a:p>
        </p:txBody>
      </p:sp>
      <p:sp>
        <p:nvSpPr>
          <p:cNvPr id="517" name="Google Shape;517;p77"/>
          <p:cNvSpPr txBox="1"/>
          <p:nvPr/>
        </p:nvSpPr>
        <p:spPr>
          <a:xfrm>
            <a:off x="928383" y="1886206"/>
            <a:ext cx="7404900" cy="964800"/>
          </a:xfrm>
          <a:prstGeom prst="rect">
            <a:avLst/>
          </a:prstGeom>
          <a:noFill/>
          <a:ln>
            <a:noFill/>
          </a:ln>
        </p:spPr>
        <p:txBody>
          <a:bodyPr anchorCtr="0" anchor="t" bIns="0" lIns="0" spcFirstLastPara="1" rIns="0" wrap="square" tIns="44450">
            <a:spAutoFit/>
          </a:bodyPr>
          <a:lstStyle/>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Python user input from the keyboard can be read using the input() built- in function.</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20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The input from the user is read as a string and can be assigned to a variable.</a:t>
            </a:r>
            <a:endParaRPr b="0" i="0" sz="1400" u="none" cap="none" strike="noStrike">
              <a:solidFill>
                <a:schemeClr val="dk1"/>
              </a:solidFill>
              <a:latin typeface="Tahoma"/>
              <a:ea typeface="Tahoma"/>
              <a:cs typeface="Tahoma"/>
              <a:sym typeface="Tahoma"/>
            </a:endParaRPr>
          </a:p>
          <a:p>
            <a:pPr indent="-336550" lvl="0" marL="342900" marR="0" rtl="0" algn="l">
              <a:lnSpc>
                <a:spcPct val="114999"/>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After entering the value from the keyboard, we have to press the “Enter” button. Then the  input() function reads the value entered by the user.</a:t>
            </a:r>
            <a:endParaRPr b="0" i="0" sz="1400" u="none" cap="none" strike="noStrike">
              <a:solidFill>
                <a:schemeClr val="dk1"/>
              </a:solidFill>
              <a:latin typeface="Tahoma"/>
              <a:ea typeface="Tahoma"/>
              <a:cs typeface="Tahoma"/>
              <a:sym typeface="Tahoma"/>
            </a:endParaRPr>
          </a:p>
        </p:txBody>
      </p:sp>
      <p:pic>
        <p:nvPicPr>
          <p:cNvPr id="518" name="Google Shape;518;p77"/>
          <p:cNvPicPr preferRelativeResize="0"/>
          <p:nvPr/>
        </p:nvPicPr>
        <p:blipFill rotWithShape="1">
          <a:blip r:embed="rId3">
            <a:alphaModFix/>
          </a:blip>
          <a:srcRect b="0" l="0" r="0" t="0"/>
          <a:stretch/>
        </p:blipFill>
        <p:spPr>
          <a:xfrm>
            <a:off x="729450" y="3150107"/>
            <a:ext cx="8243899" cy="1371936"/>
          </a:xfrm>
          <a:prstGeom prst="rect">
            <a:avLst/>
          </a:prstGeom>
          <a:noFill/>
          <a:ln>
            <a:noFill/>
          </a:ln>
        </p:spPr>
      </p:pic>
      <p:sp>
        <p:nvSpPr>
          <p:cNvPr id="519" name="Google Shape;519;p7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9"/>
          <p:cNvSpPr txBox="1"/>
          <p:nvPr>
            <p:ph type="title"/>
          </p:nvPr>
        </p:nvSpPr>
        <p:spPr>
          <a:xfrm>
            <a:off x="628650" y="273844"/>
            <a:ext cx="7886700" cy="4284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2700"/>
              <a:buFont typeface="Trebuchet MS"/>
              <a:buNone/>
            </a:pPr>
            <a:r>
              <a:rPr b="1" lang="en" sz="2700">
                <a:solidFill>
                  <a:srgbClr val="1A1A1A"/>
                </a:solidFill>
                <a:latin typeface="Trebuchet MS"/>
                <a:ea typeface="Trebuchet MS"/>
                <a:cs typeface="Trebuchet MS"/>
                <a:sym typeface="Trebuchet MS"/>
              </a:rPr>
              <a:t>Python User Input from Keyboard</a:t>
            </a:r>
            <a:endParaRPr sz="2700">
              <a:latin typeface="Trebuchet MS"/>
              <a:ea typeface="Trebuchet MS"/>
              <a:cs typeface="Trebuchet MS"/>
              <a:sym typeface="Trebuchet MS"/>
            </a:endParaRPr>
          </a:p>
        </p:txBody>
      </p:sp>
      <p:sp>
        <p:nvSpPr>
          <p:cNvPr id="530" name="Google Shape;530;p79"/>
          <p:cNvSpPr txBox="1"/>
          <p:nvPr/>
        </p:nvSpPr>
        <p:spPr>
          <a:xfrm>
            <a:off x="802475" y="1886205"/>
            <a:ext cx="8149500" cy="977700"/>
          </a:xfrm>
          <a:prstGeom prst="rect">
            <a:avLst/>
          </a:prstGeom>
          <a:noFill/>
          <a:ln>
            <a:noFill/>
          </a:ln>
        </p:spPr>
        <p:txBody>
          <a:bodyPr anchorCtr="0" anchor="t" bIns="0" lIns="0" spcFirstLastPara="1" rIns="0" wrap="square" tIns="44450">
            <a:spAutoFit/>
          </a:bodyPr>
          <a:lstStyle/>
          <a:p>
            <a:pPr indent="-323850" lvl="0" marL="342900" marR="0" rtl="0" algn="l">
              <a:lnSpc>
                <a:spcPct val="100000"/>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The program halts indeﬁnitely for the user input, There is no option to provide timeout</a:t>
            </a:r>
            <a:r>
              <a:rPr b="0" i="0" lang="en" sz="1400" u="none" cap="none" strike="noStrike">
                <a:solidFill>
                  <a:schemeClr val="dk1"/>
                </a:solidFill>
                <a:latin typeface="Tahoma"/>
                <a:ea typeface="Tahoma"/>
                <a:cs typeface="Tahoma"/>
                <a:sym typeface="Tahoma"/>
              </a:rPr>
              <a:t> </a:t>
            </a:r>
            <a:r>
              <a:rPr b="0" i="0" lang="en" sz="1400" u="none" cap="none" strike="noStrike">
                <a:solidFill>
                  <a:srgbClr val="595959"/>
                </a:solidFill>
                <a:latin typeface="Tahoma"/>
                <a:ea typeface="Tahoma"/>
                <a:cs typeface="Tahoma"/>
                <a:sym typeface="Tahoma"/>
              </a:rPr>
              <a:t>value.</a:t>
            </a:r>
            <a:endParaRPr b="0" i="0" sz="1400" u="none" cap="none" strike="noStrike">
              <a:solidFill>
                <a:schemeClr val="dk1"/>
              </a:solidFill>
              <a:latin typeface="Tahoma"/>
              <a:ea typeface="Tahoma"/>
              <a:cs typeface="Tahoma"/>
              <a:sym typeface="Tahoma"/>
            </a:endParaRPr>
          </a:p>
          <a:p>
            <a:pPr indent="-323850" lvl="0" marL="342900" marR="0" rtl="0" algn="l">
              <a:lnSpc>
                <a:spcPct val="100000"/>
              </a:lnSpc>
              <a:spcBef>
                <a:spcPts val="30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The syntax of input() function is: input(“prompt”)</a:t>
            </a:r>
            <a:endParaRPr b="0" i="0" sz="1400" u="none" cap="none" strike="noStrike">
              <a:solidFill>
                <a:schemeClr val="dk1"/>
              </a:solidFill>
              <a:latin typeface="Tahoma"/>
              <a:ea typeface="Tahoma"/>
              <a:cs typeface="Tahoma"/>
              <a:sym typeface="Tahoma"/>
            </a:endParaRPr>
          </a:p>
          <a:p>
            <a:pPr indent="-336550" lvl="0" marL="342900" marR="0" rtl="0" algn="just">
              <a:lnSpc>
                <a:spcPct val="114999"/>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The prompt string is printed on the console and the control is given to the user to enter the value. </a:t>
            </a:r>
            <a:endParaRPr sz="1100"/>
          </a:p>
          <a:p>
            <a:pPr indent="-336550" lvl="0" marL="342900" marR="0" rtl="0" algn="just">
              <a:lnSpc>
                <a:spcPct val="114999"/>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You should print some useful information to guide the user to enter the expected  value.</a:t>
            </a:r>
            <a:endParaRPr b="0" i="0" sz="1400" u="none" cap="none" strike="noStrike">
              <a:solidFill>
                <a:schemeClr val="dk1"/>
              </a:solidFill>
              <a:latin typeface="Tahoma"/>
              <a:ea typeface="Tahoma"/>
              <a:cs typeface="Tahoma"/>
              <a:sym typeface="Tahoma"/>
            </a:endParaRPr>
          </a:p>
        </p:txBody>
      </p:sp>
      <p:sp>
        <p:nvSpPr>
          <p:cNvPr id="531" name="Google Shape;531;p7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0"/>
          <p:cNvSpPr txBox="1"/>
          <p:nvPr>
            <p:ph type="title"/>
          </p:nvPr>
        </p:nvSpPr>
        <p:spPr>
          <a:xfrm>
            <a:off x="628650" y="273844"/>
            <a:ext cx="7886700" cy="4284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2700"/>
              <a:buFont typeface="Trebuchet MS"/>
              <a:buNone/>
            </a:pPr>
            <a:r>
              <a:rPr b="1" lang="en" sz="2700">
                <a:solidFill>
                  <a:srgbClr val="1A1A1A"/>
                </a:solidFill>
                <a:latin typeface="Trebuchet MS"/>
                <a:ea typeface="Trebuchet MS"/>
                <a:cs typeface="Trebuchet MS"/>
                <a:sym typeface="Trebuchet MS"/>
              </a:rPr>
              <a:t>Python User Input from Keyboard</a:t>
            </a:r>
            <a:endParaRPr sz="2700">
              <a:latin typeface="Trebuchet MS"/>
              <a:ea typeface="Trebuchet MS"/>
              <a:cs typeface="Trebuchet MS"/>
              <a:sym typeface="Trebuchet MS"/>
            </a:endParaRPr>
          </a:p>
        </p:txBody>
      </p:sp>
      <p:sp>
        <p:nvSpPr>
          <p:cNvPr id="537" name="Google Shape;537;p80"/>
          <p:cNvSpPr txBox="1"/>
          <p:nvPr/>
        </p:nvSpPr>
        <p:spPr>
          <a:xfrm>
            <a:off x="702128" y="1886206"/>
            <a:ext cx="5172900" cy="2207400"/>
          </a:xfrm>
          <a:prstGeom prst="rect">
            <a:avLst/>
          </a:prstGeom>
          <a:noFill/>
          <a:ln>
            <a:noFill/>
          </a:ln>
        </p:spPr>
        <p:txBody>
          <a:bodyPr anchorCtr="0" anchor="t" bIns="0" lIns="0" spcFirstLastPara="1" rIns="0" wrap="square" tIns="44450">
            <a:spAutoFit/>
          </a:bodyPr>
          <a:lstStyle/>
          <a:p>
            <a:pPr indent="0" lvl="0" marL="0" marR="0" rtl="0" algn="just">
              <a:lnSpc>
                <a:spcPct val="100000"/>
              </a:lnSpc>
              <a:spcBef>
                <a:spcPts val="0"/>
              </a:spcBef>
              <a:spcAft>
                <a:spcPts val="0"/>
              </a:spcAft>
              <a:buClr>
                <a:srgbClr val="000000"/>
              </a:buClr>
              <a:buSzPts val="1300"/>
              <a:buFont typeface="Arial"/>
              <a:buNone/>
            </a:pPr>
            <a:r>
              <a:rPr b="0" i="0" lang="en" sz="1300" u="none" cap="none" strike="noStrike">
                <a:solidFill>
                  <a:srgbClr val="595959"/>
                </a:solidFill>
                <a:latin typeface="Arial Narrow"/>
                <a:ea typeface="Arial Narrow"/>
                <a:cs typeface="Arial Narrow"/>
                <a:sym typeface="Arial Narrow"/>
              </a:rPr>
              <a:t>D      </a:t>
            </a:r>
            <a:r>
              <a:rPr b="0" i="0" lang="en" sz="1400" u="none" cap="none" strike="noStrike">
                <a:solidFill>
                  <a:srgbClr val="595959"/>
                </a:solidFill>
                <a:latin typeface="Tahoma"/>
                <a:ea typeface="Tahoma"/>
                <a:cs typeface="Tahoma"/>
                <a:sym typeface="Tahoma"/>
              </a:rPr>
              <a:t>What is the type of user entered value?</a:t>
            </a:r>
            <a:endParaRPr b="0" i="0" sz="1400" u="none" cap="none" strike="noStrike">
              <a:solidFill>
                <a:schemeClr val="dk1"/>
              </a:solidFill>
              <a:latin typeface="Tahoma"/>
              <a:ea typeface="Tahoma"/>
              <a:cs typeface="Tahoma"/>
              <a:sym typeface="Tahoma"/>
            </a:endParaRPr>
          </a:p>
          <a:p>
            <a:pPr indent="-323850" lvl="0" marL="330200" marR="0" rtl="0" algn="just">
              <a:lnSpc>
                <a:spcPct val="114999"/>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The user entered value is always converted to a string and  then assigned to the variable. Let’s conﬁrm this by using  type() function to get the type of the input variable.</a:t>
            </a:r>
            <a:endParaRPr b="0"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rgbClr val="000000"/>
              </a:buClr>
              <a:buSzPts val="1300"/>
              <a:buFont typeface="Arial"/>
              <a:buNone/>
            </a:pPr>
            <a:r>
              <a:rPr b="0" i="0" lang="en" sz="1300" u="none" cap="none" strike="noStrike">
                <a:solidFill>
                  <a:srgbClr val="595959"/>
                </a:solidFill>
                <a:latin typeface="Arial Narrow"/>
                <a:ea typeface="Arial Narrow"/>
                <a:cs typeface="Arial Narrow"/>
                <a:sym typeface="Arial Narrow"/>
              </a:rPr>
              <a:t>D      </a:t>
            </a:r>
            <a:r>
              <a:rPr b="0" i="0" lang="en" sz="1400" u="none" cap="none" strike="noStrike">
                <a:solidFill>
                  <a:srgbClr val="595959"/>
                </a:solidFill>
                <a:latin typeface="Tahoma"/>
                <a:ea typeface="Tahoma"/>
                <a:cs typeface="Tahoma"/>
                <a:sym typeface="Tahoma"/>
              </a:rPr>
              <a:t>How to get an Integer as the User Input?</a:t>
            </a:r>
            <a:endParaRPr b="0" i="0" sz="1400" u="none" cap="none" strike="noStrike">
              <a:solidFill>
                <a:schemeClr val="dk1"/>
              </a:solidFill>
              <a:latin typeface="Tahoma"/>
              <a:ea typeface="Tahoma"/>
              <a:cs typeface="Tahoma"/>
              <a:sym typeface="Tahoma"/>
            </a:endParaRPr>
          </a:p>
          <a:p>
            <a:pPr indent="-323850" lvl="0" marL="330200" marR="0" rtl="0" algn="just">
              <a:lnSpc>
                <a:spcPct val="114999"/>
              </a:lnSpc>
              <a:spcBef>
                <a:spcPts val="0"/>
              </a:spcBef>
              <a:spcAft>
                <a:spcPts val="0"/>
              </a:spcAft>
              <a:buClr>
                <a:srgbClr val="595959"/>
              </a:buClr>
              <a:buSzPts val="1300"/>
              <a:buFont typeface="Arial"/>
              <a:buChar char="●"/>
            </a:pPr>
            <a:r>
              <a:rPr b="0" i="0" lang="en" sz="1400" u="none" cap="none" strike="noStrike">
                <a:solidFill>
                  <a:srgbClr val="595959"/>
                </a:solidFill>
                <a:latin typeface="Tahoma"/>
                <a:ea typeface="Tahoma"/>
                <a:cs typeface="Tahoma"/>
                <a:sym typeface="Tahoma"/>
              </a:rPr>
              <a:t>There is no way to get an integer or any other type as the  user input. However, we can use the built-in functions to  convert the entered string to the integer.</a:t>
            </a:r>
            <a:endParaRPr b="0" i="0" sz="1400" u="none" cap="none" strike="noStrike">
              <a:solidFill>
                <a:schemeClr val="dk1"/>
              </a:solidFill>
              <a:latin typeface="Tahoma"/>
              <a:ea typeface="Tahoma"/>
              <a:cs typeface="Tahoma"/>
              <a:sym typeface="Tahoma"/>
            </a:endParaRPr>
          </a:p>
        </p:txBody>
      </p:sp>
      <p:pic>
        <p:nvPicPr>
          <p:cNvPr id="538" name="Google Shape;538;p80"/>
          <p:cNvPicPr preferRelativeResize="0"/>
          <p:nvPr/>
        </p:nvPicPr>
        <p:blipFill rotWithShape="1">
          <a:blip r:embed="rId3">
            <a:alphaModFix/>
          </a:blip>
          <a:srcRect b="0" l="0" r="0" t="0"/>
          <a:stretch/>
        </p:blipFill>
        <p:spPr>
          <a:xfrm>
            <a:off x="6033311" y="1879451"/>
            <a:ext cx="2814888" cy="1267876"/>
          </a:xfrm>
          <a:prstGeom prst="rect">
            <a:avLst/>
          </a:prstGeom>
          <a:noFill/>
          <a:ln>
            <a:noFill/>
          </a:ln>
        </p:spPr>
      </p:pic>
      <p:pic>
        <p:nvPicPr>
          <p:cNvPr id="539" name="Google Shape;539;p80"/>
          <p:cNvPicPr preferRelativeResize="0"/>
          <p:nvPr/>
        </p:nvPicPr>
        <p:blipFill rotWithShape="1">
          <a:blip r:embed="rId4">
            <a:alphaModFix/>
          </a:blip>
          <a:srcRect b="0" l="0" r="0" t="0"/>
          <a:stretch/>
        </p:blipFill>
        <p:spPr>
          <a:xfrm>
            <a:off x="6033311" y="3200413"/>
            <a:ext cx="2906679" cy="1351787"/>
          </a:xfrm>
          <a:prstGeom prst="rect">
            <a:avLst/>
          </a:prstGeom>
          <a:noFill/>
          <a:ln>
            <a:noFill/>
          </a:ln>
        </p:spPr>
      </p:pic>
      <p:sp>
        <p:nvSpPr>
          <p:cNvPr id="540" name="Google Shape;540;p8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1"/>
          <p:cNvSpPr txBox="1"/>
          <p:nvPr/>
        </p:nvSpPr>
        <p:spPr>
          <a:xfrm>
            <a:off x="642455" y="938742"/>
            <a:ext cx="2548800" cy="428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700"/>
              <a:buFont typeface="Arial"/>
              <a:buNone/>
            </a:pPr>
            <a:r>
              <a:rPr b="1" i="0" lang="en" sz="2700" u="none" cap="none" strike="noStrike">
                <a:solidFill>
                  <a:srgbClr val="1A1A1A"/>
                </a:solidFill>
                <a:latin typeface="Trebuchet MS"/>
                <a:ea typeface="Trebuchet MS"/>
                <a:cs typeface="Trebuchet MS"/>
                <a:sym typeface="Trebuchet MS"/>
              </a:rPr>
              <a:t>Printing Strings</a:t>
            </a:r>
            <a:endParaRPr b="0" i="0" sz="2700" u="none" cap="none" strike="noStrike">
              <a:solidFill>
                <a:schemeClr val="dk1"/>
              </a:solidFill>
              <a:latin typeface="Trebuchet MS"/>
              <a:ea typeface="Trebuchet MS"/>
              <a:cs typeface="Trebuchet MS"/>
              <a:sym typeface="Trebuchet MS"/>
            </a:endParaRPr>
          </a:p>
        </p:txBody>
      </p:sp>
      <p:sp>
        <p:nvSpPr>
          <p:cNvPr id="546" name="Google Shape;546;p81"/>
          <p:cNvSpPr txBox="1"/>
          <p:nvPr/>
        </p:nvSpPr>
        <p:spPr>
          <a:xfrm>
            <a:off x="920115" y="1533963"/>
            <a:ext cx="36519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300"/>
              <a:buFont typeface="Arial"/>
              <a:buNone/>
            </a:pPr>
            <a:r>
              <a:rPr b="0" i="0" lang="en" sz="1300" u="none" cap="none" strike="noStrike">
                <a:solidFill>
                  <a:srgbClr val="595959"/>
                </a:solidFill>
                <a:latin typeface="Arial Narrow"/>
                <a:ea typeface="Arial Narrow"/>
                <a:cs typeface="Arial Narrow"/>
                <a:sym typeface="Arial Narrow"/>
              </a:rPr>
              <a:t>D	</a:t>
            </a:r>
            <a:r>
              <a:rPr b="0" i="0" lang="en" sz="1400" u="none" cap="none" strike="noStrike">
                <a:solidFill>
                  <a:srgbClr val="595959"/>
                </a:solidFill>
                <a:latin typeface="Tahoma"/>
                <a:ea typeface="Tahoma"/>
                <a:cs typeface="Tahoma"/>
                <a:sym typeface="Tahoma"/>
              </a:rPr>
              <a:t>Print statement can have different formats</a:t>
            </a:r>
            <a:endParaRPr b="0" i="0" sz="1400" u="none" cap="none" strike="noStrike">
              <a:solidFill>
                <a:schemeClr val="dk1"/>
              </a:solidFill>
              <a:latin typeface="Tahoma"/>
              <a:ea typeface="Tahoma"/>
              <a:cs typeface="Tahoma"/>
              <a:sym typeface="Tahoma"/>
            </a:endParaRPr>
          </a:p>
        </p:txBody>
      </p:sp>
      <p:pic>
        <p:nvPicPr>
          <p:cNvPr id="547" name="Google Shape;547;p81"/>
          <p:cNvPicPr preferRelativeResize="0"/>
          <p:nvPr/>
        </p:nvPicPr>
        <p:blipFill rotWithShape="1">
          <a:blip r:embed="rId3">
            <a:alphaModFix/>
          </a:blip>
          <a:srcRect b="0" l="0" r="0" t="0"/>
          <a:stretch/>
        </p:blipFill>
        <p:spPr>
          <a:xfrm>
            <a:off x="642821" y="2012429"/>
            <a:ext cx="7858356" cy="2590050"/>
          </a:xfrm>
          <a:prstGeom prst="rect">
            <a:avLst/>
          </a:prstGeom>
          <a:noFill/>
          <a:ln>
            <a:noFill/>
          </a:ln>
        </p:spPr>
      </p:pic>
      <p:sp>
        <p:nvSpPr>
          <p:cNvPr id="548" name="Google Shape;548;p81"/>
          <p:cNvSpPr txBox="1"/>
          <p:nvPr>
            <p:ph idx="12" type="sldNum"/>
          </p:nvPr>
        </p:nvSpPr>
        <p:spPr>
          <a:xfrm>
            <a:off x="6457950" y="4767263"/>
            <a:ext cx="2057400" cy="27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sz="900">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2"/>
          <p:cNvSpPr txBox="1"/>
          <p:nvPr/>
        </p:nvSpPr>
        <p:spPr>
          <a:xfrm>
            <a:off x="968386" y="1893824"/>
            <a:ext cx="6913500" cy="2232300"/>
          </a:xfrm>
          <a:prstGeom prst="rect">
            <a:avLst/>
          </a:prstGeom>
          <a:noFill/>
          <a:ln>
            <a:noFill/>
          </a:ln>
        </p:spPr>
        <p:txBody>
          <a:bodyPr anchorCtr="0" anchor="t" bIns="0" lIns="0" spcFirstLastPara="1" rIns="0" wrap="square" tIns="12700">
            <a:spAutoFit/>
          </a:bodyPr>
          <a:lstStyle/>
          <a:p>
            <a:pPr indent="0" lvl="0" marL="12700" marR="0" rtl="0" algn="l">
              <a:lnSpc>
                <a:spcPct val="114999"/>
              </a:lnSpc>
              <a:spcBef>
                <a:spcPts val="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Sometimes we want to print strings having special characters. So we add backslash before  the special character as follows:	“My name is \“Ahmed\” ”</a:t>
            </a:r>
            <a:endParaRPr b="0"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Escape Characters:</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20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 single quote</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30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 Backslash</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20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\n: New line</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30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\t: tab</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20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\b: Backspace</a:t>
            </a:r>
            <a:endParaRPr b="0" i="0" sz="1400" u="none" cap="none" strike="noStrike">
              <a:solidFill>
                <a:schemeClr val="dk1"/>
              </a:solidFill>
              <a:latin typeface="Tahoma"/>
              <a:ea typeface="Tahoma"/>
              <a:cs typeface="Tahoma"/>
              <a:sym typeface="Tahoma"/>
            </a:endParaRPr>
          </a:p>
        </p:txBody>
      </p:sp>
      <p:sp>
        <p:nvSpPr>
          <p:cNvPr id="554" name="Google Shape;554;p82"/>
          <p:cNvSpPr txBox="1"/>
          <p:nvPr>
            <p:ph type="title"/>
          </p:nvPr>
        </p:nvSpPr>
        <p:spPr>
          <a:xfrm>
            <a:off x="628650" y="273844"/>
            <a:ext cx="7886700" cy="4437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2800"/>
              <a:buFont typeface="Trebuchet MS"/>
              <a:buNone/>
            </a:pPr>
            <a:r>
              <a:rPr b="1" lang="en" sz="2800">
                <a:solidFill>
                  <a:srgbClr val="1A1A1A"/>
                </a:solidFill>
                <a:latin typeface="Trebuchet MS"/>
                <a:ea typeface="Trebuchet MS"/>
                <a:cs typeface="Trebuchet MS"/>
                <a:sym typeface="Trebuchet MS"/>
              </a:rPr>
              <a:t>Escape Characters</a:t>
            </a:r>
            <a:endParaRPr sz="2800">
              <a:latin typeface="Trebuchet MS"/>
              <a:ea typeface="Trebuchet MS"/>
              <a:cs typeface="Trebuchet MS"/>
              <a:sym typeface="Trebuchet MS"/>
            </a:endParaRPr>
          </a:p>
        </p:txBody>
      </p:sp>
      <p:sp>
        <p:nvSpPr>
          <p:cNvPr id="555" name="Google Shape;555;p8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83"/>
          <p:cNvPicPr preferRelativeResize="0"/>
          <p:nvPr/>
        </p:nvPicPr>
        <p:blipFill>
          <a:blip r:embed="rId3">
            <a:alphaModFix/>
          </a:blip>
          <a:stretch>
            <a:fillRect/>
          </a:stretch>
        </p:blipFill>
        <p:spPr>
          <a:xfrm>
            <a:off x="152400" y="152400"/>
            <a:ext cx="4769486"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4"/>
          <p:cNvSpPr txBox="1"/>
          <p:nvPr/>
        </p:nvSpPr>
        <p:spPr>
          <a:xfrm>
            <a:off x="1277937" y="1564790"/>
            <a:ext cx="6588300" cy="749700"/>
          </a:xfrm>
          <a:prstGeom prst="rect">
            <a:avLst/>
          </a:prstGeom>
          <a:noFill/>
          <a:ln>
            <a:noFill/>
          </a:ln>
        </p:spPr>
        <p:txBody>
          <a:bodyPr anchorCtr="0" anchor="t" bIns="0" lIns="0" spcFirstLastPara="1" rIns="0" wrap="square" tIns="12700">
            <a:spAutoFit/>
          </a:bodyPr>
          <a:lstStyle/>
          <a:p>
            <a:pPr indent="0" lvl="0" marL="12700" marR="0" rtl="0" algn="l">
              <a:lnSpc>
                <a:spcPct val="114999"/>
              </a:lnSpc>
              <a:spcBef>
                <a:spcPts val="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Operators are used to perform arithmetic and logical operations on data. They enable  us to manipulate and interpret data to produce useful outputs.</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200"/>
              </a:spcBef>
              <a:spcAft>
                <a:spcPts val="0"/>
              </a:spcAft>
              <a:buClr>
                <a:srgbClr val="000000"/>
              </a:buClr>
              <a:buSzPts val="1400"/>
              <a:buFont typeface="Arial"/>
              <a:buNone/>
            </a:pPr>
            <a:r>
              <a:rPr b="0" i="0" lang="en" sz="1400" u="none" cap="none" strike="noStrike">
                <a:solidFill>
                  <a:srgbClr val="595959"/>
                </a:solidFill>
                <a:latin typeface="Tahoma"/>
                <a:ea typeface="Tahoma"/>
                <a:cs typeface="Tahoma"/>
                <a:sym typeface="Tahoma"/>
              </a:rPr>
              <a:t>Python operators follow the inﬁx or preﬁx notations:</a:t>
            </a:r>
            <a:endParaRPr b="0" i="0" sz="1400" u="none" cap="none" strike="noStrike">
              <a:solidFill>
                <a:schemeClr val="dk1"/>
              </a:solidFill>
              <a:latin typeface="Tahoma"/>
              <a:ea typeface="Tahoma"/>
              <a:cs typeface="Tahoma"/>
              <a:sym typeface="Tahoma"/>
            </a:endParaRPr>
          </a:p>
        </p:txBody>
      </p:sp>
      <p:pic>
        <p:nvPicPr>
          <p:cNvPr id="566" name="Google Shape;566;p84"/>
          <p:cNvPicPr preferRelativeResize="0"/>
          <p:nvPr/>
        </p:nvPicPr>
        <p:blipFill rotWithShape="1">
          <a:blip r:embed="rId3">
            <a:alphaModFix/>
          </a:blip>
          <a:srcRect b="0" l="0" r="0" t="0"/>
          <a:stretch/>
        </p:blipFill>
        <p:spPr>
          <a:xfrm>
            <a:off x="1545335" y="2459492"/>
            <a:ext cx="4738116" cy="677479"/>
          </a:xfrm>
          <a:prstGeom prst="rect">
            <a:avLst/>
          </a:prstGeom>
          <a:noFill/>
          <a:ln>
            <a:noFill/>
          </a:ln>
        </p:spPr>
      </p:pic>
      <p:sp>
        <p:nvSpPr>
          <p:cNvPr id="567" name="Google Shape;567;p84"/>
          <p:cNvSpPr txBox="1"/>
          <p:nvPr/>
        </p:nvSpPr>
        <p:spPr>
          <a:xfrm>
            <a:off x="657235" y="3578710"/>
            <a:ext cx="6200700" cy="50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0" lang="en" sz="1600" u="none" cap="none" strike="noStrike">
                <a:solidFill>
                  <a:srgbClr val="1A1A1A"/>
                </a:solidFill>
                <a:latin typeface="Trebuchet MS"/>
                <a:ea typeface="Trebuchet MS"/>
                <a:cs typeface="Trebuchet MS"/>
                <a:sym typeface="Trebuchet MS"/>
              </a:rPr>
              <a:t>The 5 main operator types in Python are:</a:t>
            </a:r>
            <a:endParaRPr b="0" i="0" sz="1600" u="none" cap="none" strike="noStrike">
              <a:solidFill>
                <a:schemeClr val="dk1"/>
              </a:solidFill>
              <a:latin typeface="Trebuchet MS"/>
              <a:ea typeface="Trebuchet MS"/>
              <a:cs typeface="Trebuchet MS"/>
              <a:sym typeface="Trebuchet MS"/>
            </a:endParaRPr>
          </a:p>
          <a:p>
            <a:pPr indent="0" lvl="0" marL="800100" marR="0" rtl="0" algn="l">
              <a:lnSpc>
                <a:spcPct val="100000"/>
              </a:lnSpc>
              <a:spcBef>
                <a:spcPts val="0"/>
              </a:spcBef>
              <a:spcAft>
                <a:spcPts val="0"/>
              </a:spcAft>
              <a:buClr>
                <a:srgbClr val="000000"/>
              </a:buClr>
              <a:buSzPts val="1600"/>
              <a:buFont typeface="Arial"/>
              <a:buNone/>
            </a:pPr>
            <a:r>
              <a:rPr b="0" i="0" lang="en" sz="1600" u="none" cap="none" strike="noStrike">
                <a:solidFill>
                  <a:srgbClr val="1A1A1A"/>
                </a:solidFill>
                <a:latin typeface="Trebuchet MS"/>
                <a:ea typeface="Trebuchet MS"/>
                <a:cs typeface="Trebuchet MS"/>
                <a:sym typeface="Trebuchet MS"/>
              </a:rPr>
              <a:t>Arithmetic - Comparison - Assignment - Logical -  Bitwise</a:t>
            </a:r>
            <a:endParaRPr b="0" i="0" sz="1600" u="none" cap="none" strike="noStrike">
              <a:solidFill>
                <a:schemeClr val="dk1"/>
              </a:solidFill>
              <a:latin typeface="Trebuchet MS"/>
              <a:ea typeface="Trebuchet MS"/>
              <a:cs typeface="Trebuchet MS"/>
              <a:sym typeface="Trebuchet MS"/>
            </a:endParaRPr>
          </a:p>
        </p:txBody>
      </p:sp>
      <p:sp>
        <p:nvSpPr>
          <p:cNvPr id="568" name="Google Shape;568;p84"/>
          <p:cNvSpPr txBox="1"/>
          <p:nvPr>
            <p:ph type="title"/>
          </p:nvPr>
        </p:nvSpPr>
        <p:spPr>
          <a:xfrm>
            <a:off x="628650" y="273844"/>
            <a:ext cx="7886700" cy="4437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2800"/>
              <a:buFont typeface="Trebuchet MS"/>
              <a:buNone/>
            </a:pPr>
            <a:r>
              <a:rPr b="1" lang="en" sz="2800">
                <a:solidFill>
                  <a:srgbClr val="1A1A1A"/>
                </a:solidFill>
                <a:latin typeface="Trebuchet MS"/>
                <a:ea typeface="Trebuchet MS"/>
                <a:cs typeface="Trebuchet MS"/>
                <a:sym typeface="Trebuchet MS"/>
              </a:rPr>
              <a:t>Operators</a:t>
            </a:r>
            <a:endParaRPr sz="2800">
              <a:latin typeface="Trebuchet MS"/>
              <a:ea typeface="Trebuchet MS"/>
              <a:cs typeface="Trebuchet MS"/>
              <a:sym typeface="Trebuchet MS"/>
            </a:endParaRPr>
          </a:p>
        </p:txBody>
      </p:sp>
      <p:sp>
        <p:nvSpPr>
          <p:cNvPr id="569" name="Google Shape;569;p8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85"/>
          <p:cNvPicPr preferRelativeResize="0"/>
          <p:nvPr/>
        </p:nvPicPr>
        <p:blipFill rotWithShape="1">
          <a:blip r:embed="rId3">
            <a:alphaModFix/>
          </a:blip>
          <a:srcRect b="-522" l="0" r="0" t="0"/>
          <a:stretch/>
        </p:blipFill>
        <p:spPr>
          <a:xfrm>
            <a:off x="1259584" y="1660196"/>
            <a:ext cx="6624828" cy="3102305"/>
          </a:xfrm>
          <a:prstGeom prst="rect">
            <a:avLst/>
          </a:prstGeom>
          <a:noFill/>
          <a:ln>
            <a:noFill/>
          </a:ln>
        </p:spPr>
      </p:pic>
      <p:sp>
        <p:nvSpPr>
          <p:cNvPr id="575" name="Google Shape;575;p85"/>
          <p:cNvSpPr txBox="1"/>
          <p:nvPr>
            <p:ph type="title"/>
          </p:nvPr>
        </p:nvSpPr>
        <p:spPr>
          <a:xfrm>
            <a:off x="3704904" y="999390"/>
            <a:ext cx="1734000" cy="4437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2800"/>
              <a:buFont typeface="Trebuchet MS"/>
              <a:buNone/>
            </a:pPr>
            <a:r>
              <a:rPr b="1" lang="en" sz="2800">
                <a:solidFill>
                  <a:schemeClr val="dk1"/>
                </a:solidFill>
                <a:latin typeface="Trebuchet MS"/>
                <a:ea typeface="Trebuchet MS"/>
                <a:cs typeface="Trebuchet MS"/>
                <a:sym typeface="Trebuchet MS"/>
              </a:rPr>
              <a:t>Operators</a:t>
            </a:r>
            <a:endParaRPr sz="2800">
              <a:solidFill>
                <a:schemeClr val="dk1"/>
              </a:solidFill>
              <a:latin typeface="Trebuchet MS"/>
              <a:ea typeface="Trebuchet MS"/>
              <a:cs typeface="Trebuchet MS"/>
              <a:sym typeface="Trebuchet MS"/>
            </a:endParaRPr>
          </a:p>
        </p:txBody>
      </p:sp>
      <p:sp>
        <p:nvSpPr>
          <p:cNvPr id="576" name="Google Shape;576;p85"/>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86"/>
          <p:cNvPicPr preferRelativeResize="0"/>
          <p:nvPr/>
        </p:nvPicPr>
        <p:blipFill rotWithShape="1">
          <a:blip r:embed="rId3">
            <a:alphaModFix/>
          </a:blip>
          <a:srcRect b="0" l="0" r="0" t="0"/>
          <a:stretch/>
        </p:blipFill>
        <p:spPr>
          <a:xfrm>
            <a:off x="1171957" y="1486180"/>
            <a:ext cx="6800088" cy="3137915"/>
          </a:xfrm>
          <a:prstGeom prst="rect">
            <a:avLst/>
          </a:prstGeom>
          <a:noFill/>
          <a:ln>
            <a:noFill/>
          </a:ln>
        </p:spPr>
      </p:pic>
      <p:sp>
        <p:nvSpPr>
          <p:cNvPr id="582" name="Google Shape;582;p86"/>
          <p:cNvSpPr txBox="1"/>
          <p:nvPr>
            <p:ph type="title"/>
          </p:nvPr>
        </p:nvSpPr>
        <p:spPr>
          <a:xfrm>
            <a:off x="3704907" y="747891"/>
            <a:ext cx="1734000" cy="4437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2800"/>
              <a:buFont typeface="Trebuchet MS"/>
              <a:buNone/>
            </a:pPr>
            <a:r>
              <a:rPr b="1" lang="en" sz="2800">
                <a:solidFill>
                  <a:srgbClr val="1A1A1A"/>
                </a:solidFill>
                <a:latin typeface="Trebuchet MS"/>
                <a:ea typeface="Trebuchet MS"/>
                <a:cs typeface="Trebuchet MS"/>
                <a:sym typeface="Trebuchet MS"/>
              </a:rPr>
              <a:t>Operators</a:t>
            </a:r>
            <a:endParaRPr sz="2800">
              <a:latin typeface="Trebuchet MS"/>
              <a:ea typeface="Trebuchet MS"/>
              <a:cs typeface="Trebuchet MS"/>
              <a:sym typeface="Trebuchet MS"/>
            </a:endParaRPr>
          </a:p>
        </p:txBody>
      </p:sp>
      <p:sp>
        <p:nvSpPr>
          <p:cNvPr id="583" name="Google Shape;583;p86"/>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3"/>
          <p:cNvPicPr preferRelativeResize="0"/>
          <p:nvPr/>
        </p:nvPicPr>
        <p:blipFill rotWithShape="1">
          <a:blip r:embed="rId3">
            <a:alphaModFix/>
          </a:blip>
          <a:srcRect b="10185" l="0" r="0" t="0"/>
          <a:stretch/>
        </p:blipFill>
        <p:spPr>
          <a:xfrm>
            <a:off x="1857025" y="0"/>
            <a:ext cx="5258792"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87"/>
          <p:cNvPicPr preferRelativeResize="0"/>
          <p:nvPr/>
        </p:nvPicPr>
        <p:blipFill rotWithShape="1">
          <a:blip r:embed="rId3">
            <a:alphaModFix/>
          </a:blip>
          <a:srcRect b="0" l="0" r="0" t="0"/>
          <a:stretch/>
        </p:blipFill>
        <p:spPr>
          <a:xfrm>
            <a:off x="564643" y="1436650"/>
            <a:ext cx="7931658" cy="2723870"/>
          </a:xfrm>
          <a:prstGeom prst="rect">
            <a:avLst/>
          </a:prstGeom>
          <a:noFill/>
          <a:ln>
            <a:noFill/>
          </a:ln>
        </p:spPr>
      </p:pic>
      <p:sp>
        <p:nvSpPr>
          <p:cNvPr id="589" name="Google Shape;589;p87"/>
          <p:cNvSpPr txBox="1"/>
          <p:nvPr>
            <p:ph type="title"/>
          </p:nvPr>
        </p:nvSpPr>
        <p:spPr>
          <a:xfrm>
            <a:off x="3663378" y="680623"/>
            <a:ext cx="1734000" cy="4437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2800"/>
              <a:buFont typeface="Trebuchet MS"/>
              <a:buNone/>
            </a:pPr>
            <a:r>
              <a:rPr b="1" lang="en" sz="2800">
                <a:solidFill>
                  <a:schemeClr val="dk1"/>
                </a:solidFill>
                <a:latin typeface="Trebuchet MS"/>
                <a:ea typeface="Trebuchet MS"/>
                <a:cs typeface="Trebuchet MS"/>
                <a:sym typeface="Trebuchet MS"/>
              </a:rPr>
              <a:t>Operators</a:t>
            </a:r>
            <a:endParaRPr sz="2800">
              <a:solidFill>
                <a:schemeClr val="dk1"/>
              </a:solidFill>
              <a:latin typeface="Trebuchet MS"/>
              <a:ea typeface="Trebuchet MS"/>
              <a:cs typeface="Trebuchet MS"/>
              <a:sym typeface="Trebuchet MS"/>
            </a:endParaRPr>
          </a:p>
        </p:txBody>
      </p:sp>
      <p:sp>
        <p:nvSpPr>
          <p:cNvPr id="590" name="Google Shape;590;p87"/>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88"/>
          <p:cNvPicPr preferRelativeResize="0"/>
          <p:nvPr/>
        </p:nvPicPr>
        <p:blipFill rotWithShape="1">
          <a:blip r:embed="rId3">
            <a:alphaModFix/>
          </a:blip>
          <a:srcRect b="0" l="0" r="0" t="0"/>
          <a:stretch/>
        </p:blipFill>
        <p:spPr>
          <a:xfrm>
            <a:off x="627389" y="1993800"/>
            <a:ext cx="7979518" cy="2585133"/>
          </a:xfrm>
          <a:prstGeom prst="rect">
            <a:avLst/>
          </a:prstGeom>
          <a:noFill/>
          <a:ln>
            <a:noFill/>
          </a:ln>
        </p:spPr>
      </p:pic>
      <p:sp>
        <p:nvSpPr>
          <p:cNvPr id="596" name="Google Shape;596;p88"/>
          <p:cNvSpPr txBox="1"/>
          <p:nvPr/>
        </p:nvSpPr>
        <p:spPr>
          <a:xfrm>
            <a:off x="741248" y="1463345"/>
            <a:ext cx="12579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Logic Tables:</a:t>
            </a:r>
            <a:endParaRPr b="0" i="0" sz="1400" u="none" cap="none" strike="noStrike">
              <a:solidFill>
                <a:schemeClr val="dk1"/>
              </a:solidFill>
              <a:latin typeface="Arial"/>
              <a:ea typeface="Arial"/>
              <a:cs typeface="Arial"/>
              <a:sym typeface="Arial"/>
            </a:endParaRPr>
          </a:p>
        </p:txBody>
      </p:sp>
      <p:sp>
        <p:nvSpPr>
          <p:cNvPr id="597" name="Google Shape;597;p88"/>
          <p:cNvSpPr txBox="1"/>
          <p:nvPr>
            <p:ph idx="12" type="sldNum"/>
          </p:nvPr>
        </p:nvSpPr>
        <p:spPr>
          <a:xfrm>
            <a:off x="6457950" y="4767263"/>
            <a:ext cx="2057400" cy="27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sz="900">
              <a:latin typeface="Calibri"/>
              <a:ea typeface="Calibri"/>
              <a:cs typeface="Calibri"/>
              <a:sym typeface="Calibri"/>
            </a:endParaRPr>
          </a:p>
        </p:txBody>
      </p:sp>
      <p:sp>
        <p:nvSpPr>
          <p:cNvPr id="598" name="Google Shape;598;p88"/>
          <p:cNvSpPr txBox="1"/>
          <p:nvPr/>
        </p:nvSpPr>
        <p:spPr>
          <a:xfrm>
            <a:off x="3704907" y="603987"/>
            <a:ext cx="1734000" cy="443700"/>
          </a:xfrm>
          <a:prstGeom prst="rect">
            <a:avLst/>
          </a:prstGeom>
          <a:noFill/>
          <a:ln>
            <a:noFill/>
          </a:ln>
        </p:spPr>
        <p:txBody>
          <a:bodyPr anchorCtr="0" anchor="ctr" bIns="0" lIns="0" spcFirstLastPara="1" rIns="0" wrap="square" tIns="12700">
            <a:spAutoFit/>
          </a:bodyPr>
          <a:lstStyle/>
          <a:p>
            <a:pPr indent="0" lvl="0" marL="12700" marR="0" rtl="0" algn="l">
              <a:lnSpc>
                <a:spcPct val="100000"/>
              </a:lnSpc>
              <a:spcBef>
                <a:spcPts val="0"/>
              </a:spcBef>
              <a:spcAft>
                <a:spcPts val="0"/>
              </a:spcAft>
              <a:buClr>
                <a:srgbClr val="1A1A1A"/>
              </a:buClr>
              <a:buSzPts val="2800"/>
              <a:buFont typeface="Trebuchet MS"/>
              <a:buNone/>
            </a:pPr>
            <a:r>
              <a:rPr b="1" i="0" lang="en" sz="2800" u="none" cap="none" strike="noStrike">
                <a:solidFill>
                  <a:schemeClr val="dk1"/>
                </a:solidFill>
                <a:latin typeface="Trebuchet MS"/>
                <a:ea typeface="Trebuchet MS"/>
                <a:cs typeface="Trebuchet MS"/>
                <a:sym typeface="Trebuchet MS"/>
              </a:rPr>
              <a:t>Operators</a:t>
            </a:r>
            <a:endParaRPr b="0" i="0" sz="2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89"/>
          <p:cNvPicPr preferRelativeResize="0"/>
          <p:nvPr/>
        </p:nvPicPr>
        <p:blipFill rotWithShape="1">
          <a:blip r:embed="rId3">
            <a:alphaModFix/>
          </a:blip>
          <a:srcRect b="0" l="0" r="0" t="0"/>
          <a:stretch/>
        </p:blipFill>
        <p:spPr>
          <a:xfrm>
            <a:off x="726451" y="1504187"/>
            <a:ext cx="7978140" cy="3005328"/>
          </a:xfrm>
          <a:prstGeom prst="rect">
            <a:avLst/>
          </a:prstGeom>
          <a:noFill/>
          <a:ln>
            <a:noFill/>
          </a:ln>
        </p:spPr>
      </p:pic>
      <p:sp>
        <p:nvSpPr>
          <p:cNvPr id="604" name="Google Shape;604;p89"/>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89"/>
          <p:cNvSpPr txBox="1"/>
          <p:nvPr/>
        </p:nvSpPr>
        <p:spPr>
          <a:xfrm>
            <a:off x="3704907" y="603987"/>
            <a:ext cx="1734000" cy="443700"/>
          </a:xfrm>
          <a:prstGeom prst="rect">
            <a:avLst/>
          </a:prstGeom>
          <a:noFill/>
          <a:ln>
            <a:noFill/>
          </a:ln>
        </p:spPr>
        <p:txBody>
          <a:bodyPr anchorCtr="0" anchor="ctr" bIns="0" lIns="0" spcFirstLastPara="1" rIns="0" wrap="square" tIns="12700">
            <a:spAutoFit/>
          </a:bodyPr>
          <a:lstStyle/>
          <a:p>
            <a:pPr indent="0" lvl="0" marL="12700" marR="0" rtl="0" algn="l">
              <a:lnSpc>
                <a:spcPct val="100000"/>
              </a:lnSpc>
              <a:spcBef>
                <a:spcPts val="0"/>
              </a:spcBef>
              <a:spcAft>
                <a:spcPts val="0"/>
              </a:spcAft>
              <a:buClr>
                <a:srgbClr val="1A1A1A"/>
              </a:buClr>
              <a:buSzPts val="2800"/>
              <a:buFont typeface="Trebuchet MS"/>
              <a:buNone/>
            </a:pPr>
            <a:r>
              <a:rPr b="1" i="0" lang="en" sz="2800" u="none" cap="none" strike="noStrike">
                <a:solidFill>
                  <a:schemeClr val="dk1"/>
                </a:solidFill>
                <a:latin typeface="Trebuchet MS"/>
                <a:ea typeface="Trebuchet MS"/>
                <a:cs typeface="Trebuchet MS"/>
                <a:sym typeface="Trebuchet MS"/>
              </a:rPr>
              <a:t>Operators</a:t>
            </a:r>
            <a:endParaRPr b="0" i="0" sz="2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90"/>
          <p:cNvPicPr preferRelativeResize="0"/>
          <p:nvPr/>
        </p:nvPicPr>
        <p:blipFill rotWithShape="1">
          <a:blip r:embed="rId3">
            <a:alphaModFix/>
          </a:blip>
          <a:srcRect b="0" l="0" r="0" t="0"/>
          <a:stretch/>
        </p:blipFill>
        <p:spPr>
          <a:xfrm>
            <a:off x="792979" y="1436650"/>
            <a:ext cx="7624570" cy="3174489"/>
          </a:xfrm>
          <a:prstGeom prst="rect">
            <a:avLst/>
          </a:prstGeom>
          <a:noFill/>
          <a:ln>
            <a:noFill/>
          </a:ln>
        </p:spPr>
      </p:pic>
      <p:sp>
        <p:nvSpPr>
          <p:cNvPr id="611" name="Google Shape;611;p90"/>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90"/>
          <p:cNvSpPr txBox="1"/>
          <p:nvPr/>
        </p:nvSpPr>
        <p:spPr>
          <a:xfrm>
            <a:off x="3704907" y="603987"/>
            <a:ext cx="1734000" cy="443700"/>
          </a:xfrm>
          <a:prstGeom prst="rect">
            <a:avLst/>
          </a:prstGeom>
          <a:noFill/>
          <a:ln>
            <a:noFill/>
          </a:ln>
        </p:spPr>
        <p:txBody>
          <a:bodyPr anchorCtr="0" anchor="ctr" bIns="0" lIns="0" spcFirstLastPara="1" rIns="0" wrap="square" tIns="12700">
            <a:spAutoFit/>
          </a:bodyPr>
          <a:lstStyle/>
          <a:p>
            <a:pPr indent="0" lvl="0" marL="12700" marR="0" rtl="0" algn="l">
              <a:lnSpc>
                <a:spcPct val="100000"/>
              </a:lnSpc>
              <a:spcBef>
                <a:spcPts val="0"/>
              </a:spcBef>
              <a:spcAft>
                <a:spcPts val="0"/>
              </a:spcAft>
              <a:buClr>
                <a:srgbClr val="1A1A1A"/>
              </a:buClr>
              <a:buSzPts val="2800"/>
              <a:buFont typeface="Trebuchet MS"/>
              <a:buNone/>
            </a:pPr>
            <a:r>
              <a:rPr b="1" i="0" lang="en" sz="2800" u="none" cap="none" strike="noStrike">
                <a:solidFill>
                  <a:schemeClr val="dk1"/>
                </a:solidFill>
                <a:latin typeface="Trebuchet MS"/>
                <a:ea typeface="Trebuchet MS"/>
                <a:cs typeface="Trebuchet MS"/>
                <a:sym typeface="Trebuchet MS"/>
              </a:rPr>
              <a:t>Operators</a:t>
            </a:r>
            <a:endParaRPr b="0" i="0" sz="2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1"/>
          <p:cNvSpPr txBox="1"/>
          <p:nvPr>
            <p:ph type="title"/>
          </p:nvPr>
        </p:nvSpPr>
        <p:spPr>
          <a:xfrm>
            <a:off x="628650" y="273844"/>
            <a:ext cx="7886700" cy="3720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B3678"/>
              </a:buClr>
              <a:buSzPts val="2300"/>
              <a:buFont typeface="Trebuchet MS"/>
              <a:buNone/>
            </a:pPr>
            <a:r>
              <a:rPr b="1" lang="en" sz="2300">
                <a:solidFill>
                  <a:srgbClr val="1B3678"/>
                </a:solidFill>
                <a:latin typeface="Trebuchet MS"/>
                <a:ea typeface="Trebuchet MS"/>
                <a:cs typeface="Trebuchet MS"/>
                <a:sym typeface="Trebuchet MS"/>
              </a:rPr>
              <a:t>Quiz</a:t>
            </a:r>
            <a:endParaRPr sz="2300">
              <a:latin typeface="Trebuchet MS"/>
              <a:ea typeface="Trebuchet MS"/>
              <a:cs typeface="Trebuchet MS"/>
              <a:sym typeface="Trebuchet MS"/>
            </a:endParaRPr>
          </a:p>
        </p:txBody>
      </p:sp>
      <p:sp>
        <p:nvSpPr>
          <p:cNvPr id="618" name="Google Shape;618;p91"/>
          <p:cNvSpPr txBox="1"/>
          <p:nvPr/>
        </p:nvSpPr>
        <p:spPr>
          <a:xfrm>
            <a:off x="931384" y="2145296"/>
            <a:ext cx="2285400" cy="1352100"/>
          </a:xfrm>
          <a:prstGeom prst="rect">
            <a:avLst/>
          </a:prstGeom>
          <a:noFill/>
          <a:ln cap="flat" cmpd="sng" w="9525">
            <a:solidFill>
              <a:srgbClr val="1B3678"/>
            </a:solidFill>
            <a:prstDash val="solid"/>
            <a:round/>
            <a:headEnd len="sm" w="sm" type="none"/>
            <a:tailEnd len="sm" w="sm" type="none"/>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300"/>
              <a:buFont typeface="Arial"/>
              <a:buNone/>
            </a:pPr>
            <a:r>
              <a:rPr b="0" i="0" lang="en" sz="1300" u="none" cap="none" strike="noStrike">
                <a:solidFill>
                  <a:srgbClr val="595959"/>
                </a:solidFill>
                <a:latin typeface="Tahoma"/>
                <a:ea typeface="Tahoma"/>
                <a:cs typeface="Tahoma"/>
                <a:sym typeface="Tahoma"/>
              </a:rPr>
              <a:t>What is the operator used?</a:t>
            </a:r>
            <a:endParaRPr b="0" i="0" sz="13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Tahoma"/>
              <a:ea typeface="Tahoma"/>
              <a:cs typeface="Tahoma"/>
              <a:sym typeface="Tahoma"/>
            </a:endParaRPr>
          </a:p>
          <a:p>
            <a:pPr indent="-336550" lvl="0" marL="342900" marR="0" rtl="0" algn="l">
              <a:lnSpc>
                <a:spcPct val="100000"/>
              </a:lnSpc>
              <a:spcBef>
                <a:spcPts val="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OR</a:t>
            </a:r>
            <a:endParaRPr b="0" i="0" sz="1300" u="none" cap="none" strike="noStrike">
              <a:solidFill>
                <a:schemeClr val="dk1"/>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XOR</a:t>
            </a:r>
            <a:endParaRPr b="0" i="0" sz="1300" u="none" cap="none" strike="noStrike">
              <a:solidFill>
                <a:schemeClr val="dk1"/>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AND</a:t>
            </a:r>
            <a:endParaRPr b="0" i="0" sz="1300" u="none" cap="none" strike="noStrike">
              <a:solidFill>
                <a:schemeClr val="dk1"/>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NOT</a:t>
            </a:r>
            <a:endParaRPr b="0" i="0" sz="1300" u="none" cap="none" strike="noStrike">
              <a:solidFill>
                <a:schemeClr val="dk1"/>
              </a:solidFill>
              <a:latin typeface="Tahoma"/>
              <a:ea typeface="Tahoma"/>
              <a:cs typeface="Tahoma"/>
              <a:sym typeface="Tahoma"/>
            </a:endParaRPr>
          </a:p>
        </p:txBody>
      </p:sp>
      <p:pic>
        <p:nvPicPr>
          <p:cNvPr id="619" name="Google Shape;619;p91"/>
          <p:cNvPicPr preferRelativeResize="0"/>
          <p:nvPr/>
        </p:nvPicPr>
        <p:blipFill rotWithShape="1">
          <a:blip r:embed="rId3">
            <a:alphaModFix/>
          </a:blip>
          <a:srcRect b="0" l="0" r="0" t="0"/>
          <a:stretch/>
        </p:blipFill>
        <p:spPr>
          <a:xfrm>
            <a:off x="3435096" y="2571750"/>
            <a:ext cx="5558029" cy="1107946"/>
          </a:xfrm>
          <a:prstGeom prst="rect">
            <a:avLst/>
          </a:prstGeom>
          <a:noFill/>
          <a:ln>
            <a:noFill/>
          </a:ln>
        </p:spPr>
      </p:pic>
      <p:sp>
        <p:nvSpPr>
          <p:cNvPr id="620" name="Google Shape;620;p9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2"/>
          <p:cNvSpPr txBox="1"/>
          <p:nvPr>
            <p:ph type="title"/>
          </p:nvPr>
        </p:nvSpPr>
        <p:spPr>
          <a:xfrm>
            <a:off x="628650" y="273844"/>
            <a:ext cx="7886700" cy="3720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rgbClr val="1B3678"/>
              </a:buClr>
              <a:buSzPts val="2300"/>
              <a:buFont typeface="Trebuchet MS"/>
              <a:buNone/>
            </a:pPr>
            <a:r>
              <a:rPr b="1" lang="en" sz="2300">
                <a:solidFill>
                  <a:srgbClr val="1B3678"/>
                </a:solidFill>
                <a:latin typeface="Trebuchet MS"/>
                <a:ea typeface="Trebuchet MS"/>
                <a:cs typeface="Trebuchet MS"/>
                <a:sym typeface="Trebuchet MS"/>
              </a:rPr>
              <a:t>Quiz</a:t>
            </a:r>
            <a:endParaRPr sz="2300">
              <a:latin typeface="Trebuchet MS"/>
              <a:ea typeface="Trebuchet MS"/>
              <a:cs typeface="Trebuchet MS"/>
              <a:sym typeface="Trebuchet MS"/>
            </a:endParaRPr>
          </a:p>
        </p:txBody>
      </p:sp>
      <p:sp>
        <p:nvSpPr>
          <p:cNvPr id="626" name="Google Shape;626;p92"/>
          <p:cNvSpPr txBox="1"/>
          <p:nvPr/>
        </p:nvSpPr>
        <p:spPr>
          <a:xfrm>
            <a:off x="931384" y="2145296"/>
            <a:ext cx="3069000" cy="13521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595959"/>
                </a:solidFill>
                <a:latin typeface="Tahoma"/>
                <a:ea typeface="Tahoma"/>
                <a:cs typeface="Tahoma"/>
                <a:sym typeface="Tahoma"/>
              </a:rPr>
              <a:t>What is the output of printing ‘result’?</a:t>
            </a:r>
            <a:endParaRPr b="0" i="0" sz="13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Tahoma"/>
              <a:ea typeface="Tahoma"/>
              <a:cs typeface="Tahoma"/>
              <a:sym typeface="Tahoma"/>
            </a:endParaRPr>
          </a:p>
          <a:p>
            <a:pPr indent="-336550" lvl="0" marL="342900" marR="0" rtl="0" algn="l">
              <a:lnSpc>
                <a:spcPct val="100000"/>
              </a:lnSpc>
              <a:spcBef>
                <a:spcPts val="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False</a:t>
            </a:r>
            <a:endParaRPr b="0" i="0" sz="1300" u="none" cap="none" strike="noStrike">
              <a:solidFill>
                <a:schemeClr val="dk1"/>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-21</a:t>
            </a:r>
            <a:endParaRPr b="0" i="0" sz="1300" u="none" cap="none" strike="noStrike">
              <a:solidFill>
                <a:schemeClr val="dk1"/>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5</a:t>
            </a:r>
            <a:endParaRPr b="0" i="0" sz="1300" u="none" cap="none" strike="noStrike">
              <a:solidFill>
                <a:schemeClr val="dk1"/>
              </a:solidFill>
              <a:latin typeface="Tahoma"/>
              <a:ea typeface="Tahoma"/>
              <a:cs typeface="Tahoma"/>
              <a:sym typeface="Tahoma"/>
            </a:endParaRPr>
          </a:p>
          <a:p>
            <a:pPr indent="-336550" lvl="0" marL="342900" marR="0" rtl="0" algn="l">
              <a:lnSpc>
                <a:spcPct val="100000"/>
              </a:lnSpc>
              <a:spcBef>
                <a:spcPts val="200"/>
              </a:spcBef>
              <a:spcAft>
                <a:spcPts val="0"/>
              </a:spcAft>
              <a:buClr>
                <a:srgbClr val="595959"/>
              </a:buClr>
              <a:buSzPts val="1300"/>
              <a:buFont typeface="Arial"/>
              <a:buChar char="●"/>
            </a:pPr>
            <a:r>
              <a:rPr b="0" i="0" lang="en" sz="1300" u="none" cap="none" strike="noStrike">
                <a:solidFill>
                  <a:srgbClr val="595959"/>
                </a:solidFill>
                <a:latin typeface="Tahoma"/>
                <a:ea typeface="Tahoma"/>
                <a:cs typeface="Tahoma"/>
                <a:sym typeface="Tahoma"/>
              </a:rPr>
              <a:t>5.25</a:t>
            </a:r>
            <a:endParaRPr b="0" i="0" sz="1300" u="none" cap="none" strike="noStrike">
              <a:solidFill>
                <a:schemeClr val="dk1"/>
              </a:solidFill>
              <a:latin typeface="Tahoma"/>
              <a:ea typeface="Tahoma"/>
              <a:cs typeface="Tahoma"/>
              <a:sym typeface="Tahoma"/>
            </a:endParaRPr>
          </a:p>
        </p:txBody>
      </p:sp>
      <p:pic>
        <p:nvPicPr>
          <p:cNvPr id="627" name="Google Shape;627;p92"/>
          <p:cNvPicPr preferRelativeResize="0"/>
          <p:nvPr/>
        </p:nvPicPr>
        <p:blipFill rotWithShape="1">
          <a:blip r:embed="rId3">
            <a:alphaModFix/>
          </a:blip>
          <a:srcRect b="0" l="0" r="0" t="0"/>
          <a:stretch/>
        </p:blipFill>
        <p:spPr>
          <a:xfrm>
            <a:off x="3694177" y="2482595"/>
            <a:ext cx="5321807" cy="1338070"/>
          </a:xfrm>
          <a:prstGeom prst="rect">
            <a:avLst/>
          </a:prstGeom>
          <a:noFill/>
          <a:ln>
            <a:noFill/>
          </a:ln>
        </p:spPr>
      </p:pic>
      <p:sp>
        <p:nvSpPr>
          <p:cNvPr id="628" name="Google Shape;628;p9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3"/>
          <p:cNvSpPr txBox="1"/>
          <p:nvPr/>
        </p:nvSpPr>
        <p:spPr>
          <a:xfrm>
            <a:off x="133950" y="736700"/>
            <a:ext cx="7810200" cy="381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2400">
                <a:solidFill>
                  <a:srgbClr val="000000"/>
                </a:solidFill>
              </a:rPr>
              <a:t> Task: Simple User Input – Welcome Message</a:t>
            </a:r>
            <a:endParaRPr b="1" sz="2400">
              <a:solidFill>
                <a:srgbClr val="000000"/>
              </a:solidFill>
            </a:endParaRPr>
          </a:p>
          <a:p>
            <a:pPr indent="0" lvl="0" marL="0" rtl="0" algn="l">
              <a:lnSpc>
                <a:spcPct val="115000"/>
              </a:lnSpc>
              <a:spcBef>
                <a:spcPts val="1200"/>
              </a:spcBef>
              <a:spcAft>
                <a:spcPts val="0"/>
              </a:spcAft>
              <a:buNone/>
            </a:pPr>
            <a:r>
              <a:rPr lang="en" sz="1800">
                <a:solidFill>
                  <a:srgbClr val="000000"/>
                </a:solidFill>
              </a:rPr>
              <a:t>Create a simple Python program that:</a:t>
            </a:r>
            <a:endParaRPr sz="1800">
              <a:solidFill>
                <a:srgbClr val="000000"/>
              </a:solidFill>
            </a:endParaRPr>
          </a:p>
          <a:p>
            <a:pPr indent="-342900" lvl="0" marL="457200" rtl="0" algn="l">
              <a:lnSpc>
                <a:spcPct val="115000"/>
              </a:lnSpc>
              <a:spcBef>
                <a:spcPts val="1200"/>
              </a:spcBef>
              <a:spcAft>
                <a:spcPts val="0"/>
              </a:spcAft>
              <a:buClr>
                <a:srgbClr val="000000"/>
              </a:buClr>
              <a:buSzPts val="1800"/>
              <a:buAutoNum type="arabicPeriod"/>
            </a:pPr>
            <a:r>
              <a:rPr lang="en" sz="1800">
                <a:solidFill>
                  <a:srgbClr val="000000"/>
                </a:solidFill>
              </a:rPr>
              <a:t>Asks the user to enter their </a:t>
            </a:r>
            <a:r>
              <a:rPr b="1" lang="en" sz="1800">
                <a:solidFill>
                  <a:srgbClr val="000000"/>
                </a:solidFill>
              </a:rPr>
              <a:t>full name</a:t>
            </a:r>
            <a:br>
              <a:rPr b="1" lang="en" sz="1800">
                <a:solidFill>
                  <a:srgbClr val="000000"/>
                </a:solidFill>
              </a:rPr>
            </a:br>
            <a:endParaRPr b="1" sz="1800">
              <a:solidFill>
                <a:srgbClr val="000000"/>
              </a:solidFill>
            </a:endParaRPr>
          </a:p>
          <a:p>
            <a:pPr indent="-342900" lvl="0" marL="457200" rtl="0" algn="l">
              <a:lnSpc>
                <a:spcPct val="115000"/>
              </a:lnSpc>
              <a:spcBef>
                <a:spcPts val="0"/>
              </a:spcBef>
              <a:spcAft>
                <a:spcPts val="0"/>
              </a:spcAft>
              <a:buClr>
                <a:srgbClr val="000000"/>
              </a:buClr>
              <a:buSzPts val="1800"/>
              <a:buAutoNum type="arabicPeriod"/>
            </a:pPr>
            <a:r>
              <a:rPr lang="en" sz="1800">
                <a:solidFill>
                  <a:srgbClr val="000000"/>
                </a:solidFill>
              </a:rPr>
              <a:t>Asks for their </a:t>
            </a:r>
            <a:r>
              <a:rPr b="1" lang="en" sz="1800">
                <a:solidFill>
                  <a:srgbClr val="000000"/>
                </a:solidFill>
              </a:rPr>
              <a:t>department</a:t>
            </a:r>
            <a:br>
              <a:rPr b="1" lang="en" sz="1800">
                <a:solidFill>
                  <a:srgbClr val="000000"/>
                </a:solidFill>
              </a:rPr>
            </a:br>
            <a:endParaRPr b="1" sz="1800">
              <a:solidFill>
                <a:srgbClr val="000000"/>
              </a:solidFill>
            </a:endParaRPr>
          </a:p>
          <a:p>
            <a:pPr indent="-342900" lvl="0" marL="457200" rtl="0" algn="l">
              <a:lnSpc>
                <a:spcPct val="115000"/>
              </a:lnSpc>
              <a:spcBef>
                <a:spcPts val="0"/>
              </a:spcBef>
              <a:spcAft>
                <a:spcPts val="0"/>
              </a:spcAft>
              <a:buClr>
                <a:srgbClr val="000000"/>
              </a:buClr>
              <a:buSzPts val="1800"/>
              <a:buAutoNum type="arabicPeriod"/>
            </a:pPr>
            <a:r>
              <a:rPr lang="en" sz="1800">
                <a:solidFill>
                  <a:srgbClr val="000000"/>
                </a:solidFill>
              </a:rPr>
              <a:t>Asks for their </a:t>
            </a:r>
            <a:r>
              <a:rPr b="1" lang="en" sz="1800">
                <a:solidFill>
                  <a:srgbClr val="000000"/>
                </a:solidFill>
              </a:rPr>
              <a:t>age </a:t>
            </a:r>
            <a:r>
              <a:rPr b="1" lang="en" sz="1800"/>
              <a:t>( Make sure it's a valid number)</a:t>
            </a:r>
            <a:endParaRPr sz="1800"/>
          </a:p>
          <a:p>
            <a:pPr indent="0" lvl="0" marL="0" rtl="0" algn="l">
              <a:lnSpc>
                <a:spcPct val="115000"/>
              </a:lnSpc>
              <a:spcBef>
                <a:spcPts val="1200"/>
              </a:spcBef>
              <a:spcAft>
                <a:spcPts val="0"/>
              </a:spcAft>
              <a:buNone/>
            </a:pPr>
            <a:r>
              <a:rPr lang="en" sz="1800">
                <a:solidFill>
                  <a:srgbClr val="000000"/>
                </a:solidFill>
              </a:rPr>
              <a:t>Then, print a friendly welcome message using an </a:t>
            </a:r>
            <a:r>
              <a:rPr b="1" lang="en" sz="1800"/>
              <a:t>print using f format</a:t>
            </a:r>
            <a:r>
              <a:rPr lang="en" sz="1800">
                <a:solidFill>
                  <a:srgbClr val="000000"/>
                </a:solidFill>
              </a:rPr>
              <a:t>.</a:t>
            </a:r>
            <a:endParaRPr sz="1800">
              <a:solidFill>
                <a:srgbClr val="000000"/>
              </a:solidFill>
            </a:endParaRPr>
          </a:p>
          <a:p>
            <a:pPr indent="0" lvl="0" marL="0" rtl="0" algn="l">
              <a:lnSpc>
                <a:spcPct val="115000"/>
              </a:lnSpc>
              <a:spcBef>
                <a:spcPts val="1200"/>
              </a:spcBef>
              <a:spcAft>
                <a:spcPts val="1200"/>
              </a:spcAft>
              <a:buNone/>
            </a:pPr>
            <a:r>
              <a:rPr lang="en" sz="1100">
                <a:solidFill>
                  <a:schemeClr val="dk1"/>
                </a:solidFill>
              </a:rPr>
              <a:t>Use </a:t>
            </a:r>
            <a:r>
              <a:rPr lang="en" sz="1100">
                <a:solidFill>
                  <a:srgbClr val="188038"/>
                </a:solidFill>
                <a:latin typeface="Roboto Mono"/>
                <a:ea typeface="Roboto Mono"/>
                <a:cs typeface="Roboto Mono"/>
                <a:sym typeface="Roboto Mono"/>
              </a:rPr>
              <a:t>while True:</a:t>
            </a:r>
            <a:r>
              <a:rPr lang="en" sz="1100">
                <a:solidFill>
                  <a:schemeClr val="dk1"/>
                </a:solidFill>
              </a:rPr>
              <a:t> to keep looping </a:t>
            </a:r>
            <a:r>
              <a:rPr b="1" lang="en" sz="1100">
                <a:solidFill>
                  <a:schemeClr val="dk1"/>
                </a:solidFill>
              </a:rPr>
              <a:t>(break)</a:t>
            </a:r>
            <a:br>
              <a:rPr lang="en" sz="1100">
                <a:solidFill>
                  <a:schemeClr val="dk1"/>
                </a:solidFill>
              </a:rPr>
            </a:br>
            <a:r>
              <a:rPr lang="en" sz="1100">
                <a:solidFill>
                  <a:schemeClr val="dk1"/>
                </a:solidFill>
              </a:rPr>
              <a:t>Use </a:t>
            </a:r>
            <a:r>
              <a:rPr lang="en" sz="1100">
                <a:solidFill>
                  <a:srgbClr val="188038"/>
                </a:solidFill>
                <a:latin typeface="Roboto Mono"/>
                <a:ea typeface="Roboto Mono"/>
                <a:cs typeface="Roboto Mono"/>
                <a:sym typeface="Roboto Mono"/>
              </a:rPr>
              <a:t>try-except</a:t>
            </a:r>
            <a:r>
              <a:rPr lang="en" sz="1100">
                <a:solidFill>
                  <a:schemeClr val="dk1"/>
                </a:solidFill>
              </a:rPr>
              <a:t> to catch invalid age inputs</a:t>
            </a:r>
            <a:endParaRPr sz="11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4"/>
          <p:cNvSpPr txBox="1"/>
          <p:nvPr/>
        </p:nvSpPr>
        <p:spPr>
          <a:xfrm>
            <a:off x="3027218" y="2087002"/>
            <a:ext cx="30894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700">
                <a:solidFill>
                  <a:srgbClr val="2AAF82"/>
                </a:solidFill>
                <a:latin typeface="Arial"/>
                <a:ea typeface="Arial"/>
                <a:cs typeface="Arial"/>
                <a:sym typeface="Arial"/>
              </a:rPr>
              <a:t>Data Containers</a:t>
            </a:r>
            <a:endParaRPr sz="11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95"/>
          <p:cNvPicPr preferRelativeResize="0"/>
          <p:nvPr/>
        </p:nvPicPr>
        <p:blipFill>
          <a:blip r:embed="rId3">
            <a:alphaModFix/>
          </a:blip>
          <a:stretch>
            <a:fillRect/>
          </a:stretch>
        </p:blipFill>
        <p:spPr>
          <a:xfrm>
            <a:off x="1947473" y="1562906"/>
            <a:ext cx="5421731" cy="2444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6"/>
          <p:cNvSpPr txBox="1"/>
          <p:nvPr/>
        </p:nvSpPr>
        <p:spPr>
          <a:xfrm>
            <a:off x="928255" y="1098611"/>
            <a:ext cx="78693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Python provides several built-in data structures (or containers) to organize and manage data efficiently. These include lists, tuples, sets, and dictionaries.</a:t>
            </a:r>
            <a:endParaRPr sz="1100"/>
          </a:p>
        </p:txBody>
      </p:sp>
      <p:sp>
        <p:nvSpPr>
          <p:cNvPr id="649" name="Google Shape;649;p96"/>
          <p:cNvSpPr txBox="1"/>
          <p:nvPr/>
        </p:nvSpPr>
        <p:spPr>
          <a:xfrm>
            <a:off x="387928" y="798528"/>
            <a:ext cx="18081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1869A6"/>
                </a:solidFill>
                <a:latin typeface="Arial"/>
                <a:ea typeface="Arial"/>
                <a:cs typeface="Arial"/>
                <a:sym typeface="Arial"/>
              </a:rPr>
              <a:t>Data Containers</a:t>
            </a:r>
            <a:endParaRPr sz="1100"/>
          </a:p>
        </p:txBody>
      </p:sp>
      <p:sp>
        <p:nvSpPr>
          <p:cNvPr id="650" name="Google Shape;650;p96"/>
          <p:cNvSpPr txBox="1"/>
          <p:nvPr/>
        </p:nvSpPr>
        <p:spPr>
          <a:xfrm>
            <a:off x="928258" y="1606444"/>
            <a:ext cx="975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Lists</a:t>
            </a:r>
            <a:endParaRPr sz="1100"/>
          </a:p>
        </p:txBody>
      </p:sp>
      <p:sp>
        <p:nvSpPr>
          <p:cNvPr id="651" name="Google Shape;651;p96"/>
          <p:cNvSpPr txBox="1"/>
          <p:nvPr/>
        </p:nvSpPr>
        <p:spPr>
          <a:xfrm>
            <a:off x="1046018" y="1883441"/>
            <a:ext cx="5285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 list is an ordered, mutable collection of items. Lists can contain items of different types, including other lists.</a:t>
            </a:r>
            <a:endParaRPr sz="1100"/>
          </a:p>
        </p:txBody>
      </p:sp>
      <p:sp>
        <p:nvSpPr>
          <p:cNvPr id="652" name="Google Shape;652;p96"/>
          <p:cNvSpPr txBox="1"/>
          <p:nvPr/>
        </p:nvSpPr>
        <p:spPr>
          <a:xfrm>
            <a:off x="928255" y="2645189"/>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 Lists are defined using square brackets [ ]</a:t>
            </a:r>
            <a:endParaRPr sz="1100"/>
          </a:p>
        </p:txBody>
      </p:sp>
      <p:sp>
        <p:nvSpPr>
          <p:cNvPr id="653" name="Google Shape;653;p96"/>
          <p:cNvSpPr txBox="1"/>
          <p:nvPr/>
        </p:nvSpPr>
        <p:spPr>
          <a:xfrm>
            <a:off x="928248" y="2391275"/>
            <a:ext cx="106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Syntax</a:t>
            </a:r>
            <a:endParaRPr sz="1100"/>
          </a:p>
        </p:txBody>
      </p:sp>
      <p:pic>
        <p:nvPicPr>
          <p:cNvPr id="654" name="Google Shape;654;p96"/>
          <p:cNvPicPr preferRelativeResize="0"/>
          <p:nvPr/>
        </p:nvPicPr>
        <p:blipFill rotWithShape="1">
          <a:blip r:embed="rId3">
            <a:alphaModFix/>
          </a:blip>
          <a:srcRect b="0" l="0" r="0" t="0"/>
          <a:stretch/>
        </p:blipFill>
        <p:spPr>
          <a:xfrm>
            <a:off x="928255" y="3139125"/>
            <a:ext cx="3112093" cy="334731"/>
          </a:xfrm>
          <a:prstGeom prst="rect">
            <a:avLst/>
          </a:prstGeom>
          <a:noFill/>
          <a:ln>
            <a:noFill/>
          </a:ln>
        </p:spPr>
      </p:pic>
      <p:sp>
        <p:nvSpPr>
          <p:cNvPr id="655" name="Google Shape;655;p96"/>
          <p:cNvSpPr txBox="1"/>
          <p:nvPr/>
        </p:nvSpPr>
        <p:spPr>
          <a:xfrm>
            <a:off x="928255" y="3890498"/>
            <a:ext cx="5202600" cy="11466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Ordered</a:t>
            </a:r>
            <a:r>
              <a:rPr lang="en" sz="1400">
                <a:solidFill>
                  <a:schemeClr val="dk1"/>
                </a:solidFill>
                <a:latin typeface="Arial"/>
                <a:ea typeface="Arial"/>
                <a:cs typeface="Arial"/>
                <a:sym typeface="Arial"/>
              </a:rPr>
              <a:t>: Lists allow access to items using an index.</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Mutable</a:t>
            </a:r>
            <a:r>
              <a:rPr lang="en" sz="1400">
                <a:solidFill>
                  <a:schemeClr val="dk1"/>
                </a:solidFill>
                <a:latin typeface="Arial"/>
                <a:ea typeface="Arial"/>
                <a:cs typeface="Arial"/>
                <a:sym typeface="Arial"/>
              </a:rPr>
              <a:t>: You can add, delete, or modify items in a list.</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Non-Unique Items</a:t>
            </a:r>
            <a:r>
              <a:rPr lang="en" sz="1400">
                <a:solidFill>
                  <a:schemeClr val="dk1"/>
                </a:solidFill>
                <a:latin typeface="Arial"/>
                <a:ea typeface="Arial"/>
                <a:cs typeface="Arial"/>
                <a:sym typeface="Arial"/>
              </a:rPr>
              <a:t>: Lists can contain duplicate elements.</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Mixed Data Types</a:t>
            </a:r>
            <a:r>
              <a:rPr lang="en" sz="1400">
                <a:solidFill>
                  <a:schemeClr val="dk1"/>
                </a:solidFill>
                <a:latin typeface="Arial"/>
                <a:ea typeface="Arial"/>
                <a:cs typeface="Arial"/>
                <a:sym typeface="Arial"/>
              </a:rPr>
              <a:t>: Lists can hold items of different data types.</a:t>
            </a:r>
            <a:endParaRPr sz="1100"/>
          </a:p>
        </p:txBody>
      </p:sp>
      <p:sp>
        <p:nvSpPr>
          <p:cNvPr id="656" name="Google Shape;656;p96"/>
          <p:cNvSpPr txBox="1"/>
          <p:nvPr/>
        </p:nvSpPr>
        <p:spPr>
          <a:xfrm>
            <a:off x="928257" y="3542288"/>
            <a:ext cx="3664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Key Characteristics of list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type="title"/>
          </p:nvPr>
        </p:nvSpPr>
        <p:spPr>
          <a:xfrm>
            <a:off x="195783" y="1047750"/>
            <a:ext cx="8239500" cy="861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
                <a:solidFill>
                  <a:schemeClr val="dk1"/>
                </a:solidFill>
              </a:rPr>
              <a:t>Programming Syntax</a:t>
            </a:r>
            <a:r>
              <a:rPr lang="en">
                <a:solidFill>
                  <a:schemeClr val="dk1"/>
                </a:solidFill>
              </a:rPr>
              <a:t>: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the set of rules that defines how a programming languages will be written.</a:t>
            </a:r>
            <a:br>
              <a:rPr lang="en">
                <a:solidFill>
                  <a:schemeClr val="dk1"/>
                </a:solidFill>
                <a:latin typeface="Arial"/>
                <a:ea typeface="Arial"/>
                <a:cs typeface="Arial"/>
                <a:sym typeface="Arial"/>
              </a:rPr>
            </a:br>
            <a:br>
              <a:rPr lang="en">
                <a:solidFill>
                  <a:schemeClr val="dk1"/>
                </a:solidFill>
              </a:rPr>
            </a:br>
            <a:endParaRPr>
              <a:solidFill>
                <a:schemeClr val="dk1"/>
              </a:solidFill>
            </a:endParaRPr>
          </a:p>
        </p:txBody>
      </p:sp>
      <p:pic>
        <p:nvPicPr>
          <p:cNvPr descr="C:\Users\Mohamed El-Haddad\Desktop\hello-world-in-python.png" id="181" name="Google Shape;181;p34"/>
          <p:cNvPicPr preferRelativeResize="0"/>
          <p:nvPr/>
        </p:nvPicPr>
        <p:blipFill rotWithShape="1">
          <a:blip r:embed="rId3">
            <a:alphaModFix/>
          </a:blip>
          <a:srcRect b="0" l="0" r="0" t="0"/>
          <a:stretch/>
        </p:blipFill>
        <p:spPr>
          <a:xfrm>
            <a:off x="762000" y="2114550"/>
            <a:ext cx="7373936" cy="2013979"/>
          </a:xfrm>
          <a:prstGeom prst="rect">
            <a:avLst/>
          </a:prstGeom>
          <a:noFill/>
          <a:ln>
            <a:noFill/>
          </a:ln>
        </p:spPr>
      </p:pic>
      <p:sp>
        <p:nvSpPr>
          <p:cNvPr id="182" name="Google Shape;182;p34"/>
          <p:cNvSpPr txBox="1"/>
          <p:nvPr/>
        </p:nvSpPr>
        <p:spPr>
          <a:xfrm>
            <a:off x="6295000" y="2131650"/>
            <a:ext cx="9654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t>
            </a:r>
            <a:endParaRPr>
              <a:solidFill>
                <a:schemeClr val="lt1"/>
              </a:solidFill>
            </a:endParaRPr>
          </a:p>
        </p:txBody>
      </p:sp>
      <p:sp>
        <p:nvSpPr>
          <p:cNvPr id="183" name="Google Shape;183;p34"/>
          <p:cNvSpPr txBox="1"/>
          <p:nvPr/>
        </p:nvSpPr>
        <p:spPr>
          <a:xfrm>
            <a:off x="7046950" y="2168200"/>
            <a:ext cx="9654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t>
            </a:r>
            <a:endParaRPr>
              <a:solidFill>
                <a:schemeClr val="lt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7"/>
          <p:cNvSpPr txBox="1"/>
          <p:nvPr/>
        </p:nvSpPr>
        <p:spPr>
          <a:xfrm>
            <a:off x="1163770" y="1223306"/>
            <a:ext cx="2642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Lists  Operations</a:t>
            </a:r>
            <a:endParaRPr sz="1100"/>
          </a:p>
        </p:txBody>
      </p:sp>
      <p:sp>
        <p:nvSpPr>
          <p:cNvPr id="662" name="Google Shape;662;p97"/>
          <p:cNvSpPr txBox="1"/>
          <p:nvPr/>
        </p:nvSpPr>
        <p:spPr>
          <a:xfrm>
            <a:off x="367146" y="923219"/>
            <a:ext cx="18081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1869A6"/>
                </a:solidFill>
                <a:latin typeface="Arial"/>
                <a:ea typeface="Arial"/>
                <a:cs typeface="Arial"/>
                <a:sym typeface="Arial"/>
              </a:rPr>
              <a:t>Data Containers</a:t>
            </a:r>
            <a:endParaRPr sz="1100"/>
          </a:p>
        </p:txBody>
      </p:sp>
      <p:sp>
        <p:nvSpPr>
          <p:cNvPr id="663" name="Google Shape;663;p97"/>
          <p:cNvSpPr txBox="1"/>
          <p:nvPr/>
        </p:nvSpPr>
        <p:spPr>
          <a:xfrm>
            <a:off x="1163782" y="1523384"/>
            <a:ext cx="879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Indexing</a:t>
            </a:r>
            <a:endParaRPr sz="1100"/>
          </a:p>
        </p:txBody>
      </p:sp>
      <p:sp>
        <p:nvSpPr>
          <p:cNvPr id="664" name="Google Shape;664;p97"/>
          <p:cNvSpPr txBox="1"/>
          <p:nvPr/>
        </p:nvSpPr>
        <p:spPr>
          <a:xfrm>
            <a:off x="1163782" y="1823467"/>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Access elements using their index (starting at 0)</a:t>
            </a:r>
            <a:endParaRPr sz="1100"/>
          </a:p>
        </p:txBody>
      </p:sp>
      <p:pic>
        <p:nvPicPr>
          <p:cNvPr id="665" name="Google Shape;665;p97"/>
          <p:cNvPicPr preferRelativeResize="0"/>
          <p:nvPr/>
        </p:nvPicPr>
        <p:blipFill rotWithShape="1">
          <a:blip r:embed="rId3">
            <a:alphaModFix/>
          </a:blip>
          <a:srcRect b="0" l="0" r="0" t="0"/>
          <a:stretch/>
        </p:blipFill>
        <p:spPr>
          <a:xfrm>
            <a:off x="1163782" y="2170028"/>
            <a:ext cx="2150269" cy="507206"/>
          </a:xfrm>
          <a:prstGeom prst="rect">
            <a:avLst/>
          </a:prstGeom>
          <a:noFill/>
          <a:ln>
            <a:noFill/>
          </a:ln>
        </p:spPr>
      </p:pic>
      <p:sp>
        <p:nvSpPr>
          <p:cNvPr id="666" name="Google Shape;666;p97"/>
          <p:cNvSpPr txBox="1"/>
          <p:nvPr/>
        </p:nvSpPr>
        <p:spPr>
          <a:xfrm>
            <a:off x="1163782" y="2746797"/>
            <a:ext cx="727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Slicing</a:t>
            </a:r>
            <a:endParaRPr sz="1100"/>
          </a:p>
        </p:txBody>
      </p:sp>
      <p:sp>
        <p:nvSpPr>
          <p:cNvPr id="667" name="Google Shape;667;p97"/>
          <p:cNvSpPr txBox="1"/>
          <p:nvPr/>
        </p:nvSpPr>
        <p:spPr>
          <a:xfrm>
            <a:off x="1163782" y="3034151"/>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Access a range of elements</a:t>
            </a:r>
            <a:endParaRPr sz="1100"/>
          </a:p>
        </p:txBody>
      </p:sp>
      <p:pic>
        <p:nvPicPr>
          <p:cNvPr id="668" name="Google Shape;668;p97"/>
          <p:cNvPicPr preferRelativeResize="0"/>
          <p:nvPr/>
        </p:nvPicPr>
        <p:blipFill rotWithShape="1">
          <a:blip r:embed="rId4">
            <a:alphaModFix/>
          </a:blip>
          <a:srcRect b="0" l="0" r="0" t="0"/>
          <a:stretch/>
        </p:blipFill>
        <p:spPr>
          <a:xfrm>
            <a:off x="1163782" y="3364550"/>
            <a:ext cx="3100388" cy="59293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8"/>
          <p:cNvSpPr txBox="1"/>
          <p:nvPr/>
        </p:nvSpPr>
        <p:spPr>
          <a:xfrm>
            <a:off x="1191485" y="1666556"/>
            <a:ext cx="2371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Adding Elements</a:t>
            </a:r>
            <a:endParaRPr b="1" sz="1400">
              <a:solidFill>
                <a:schemeClr val="dk1"/>
              </a:solidFill>
              <a:latin typeface="Arial"/>
              <a:ea typeface="Arial"/>
              <a:cs typeface="Arial"/>
              <a:sym typeface="Arial"/>
            </a:endParaRPr>
          </a:p>
        </p:txBody>
      </p:sp>
      <p:sp>
        <p:nvSpPr>
          <p:cNvPr id="674" name="Google Shape;674;p98"/>
          <p:cNvSpPr txBox="1"/>
          <p:nvPr/>
        </p:nvSpPr>
        <p:spPr>
          <a:xfrm>
            <a:off x="1191485" y="1389563"/>
            <a:ext cx="2316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Lists  Operations</a:t>
            </a:r>
            <a:endParaRPr sz="1100"/>
          </a:p>
        </p:txBody>
      </p:sp>
      <p:sp>
        <p:nvSpPr>
          <p:cNvPr id="675" name="Google Shape;675;p98"/>
          <p:cNvSpPr txBox="1"/>
          <p:nvPr/>
        </p:nvSpPr>
        <p:spPr>
          <a:xfrm>
            <a:off x="394856" y="1089473"/>
            <a:ext cx="18081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1869A6"/>
                </a:solidFill>
                <a:latin typeface="Arial"/>
                <a:ea typeface="Arial"/>
                <a:cs typeface="Arial"/>
                <a:sym typeface="Arial"/>
              </a:rPr>
              <a:t>Data Containers</a:t>
            </a:r>
            <a:endParaRPr sz="1100"/>
          </a:p>
        </p:txBody>
      </p:sp>
      <p:sp>
        <p:nvSpPr>
          <p:cNvPr id="676" name="Google Shape;676;p98"/>
          <p:cNvSpPr txBox="1"/>
          <p:nvPr/>
        </p:nvSpPr>
        <p:spPr>
          <a:xfrm>
            <a:off x="1191491" y="1943554"/>
            <a:ext cx="5327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Use append() to add an item, insert() to add at a specific index.</a:t>
            </a:r>
            <a:endParaRPr sz="1100"/>
          </a:p>
        </p:txBody>
      </p:sp>
      <p:pic>
        <p:nvPicPr>
          <p:cNvPr id="677" name="Google Shape;677;p98"/>
          <p:cNvPicPr preferRelativeResize="0"/>
          <p:nvPr/>
        </p:nvPicPr>
        <p:blipFill rotWithShape="1">
          <a:blip r:embed="rId3">
            <a:alphaModFix/>
          </a:blip>
          <a:srcRect b="0" l="0" r="0" t="0"/>
          <a:stretch/>
        </p:blipFill>
        <p:spPr>
          <a:xfrm>
            <a:off x="1191491" y="2268832"/>
            <a:ext cx="2062119" cy="547093"/>
          </a:xfrm>
          <a:prstGeom prst="rect">
            <a:avLst/>
          </a:prstGeom>
          <a:noFill/>
          <a:ln>
            <a:noFill/>
          </a:ln>
        </p:spPr>
      </p:pic>
      <p:sp>
        <p:nvSpPr>
          <p:cNvPr id="678" name="Google Shape;678;p98"/>
          <p:cNvSpPr txBox="1"/>
          <p:nvPr/>
        </p:nvSpPr>
        <p:spPr>
          <a:xfrm>
            <a:off x="1191491" y="2912963"/>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Removing Elements</a:t>
            </a:r>
            <a:endParaRPr sz="1100"/>
          </a:p>
        </p:txBody>
      </p:sp>
      <p:sp>
        <p:nvSpPr>
          <p:cNvPr id="679" name="Google Shape;679;p98"/>
          <p:cNvSpPr txBox="1"/>
          <p:nvPr/>
        </p:nvSpPr>
        <p:spPr>
          <a:xfrm>
            <a:off x="1191491" y="3255828"/>
            <a:ext cx="4572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Use remove() to delete an item, pop() to remove by index.</a:t>
            </a:r>
            <a:endParaRPr sz="1100"/>
          </a:p>
        </p:txBody>
      </p:sp>
      <p:pic>
        <p:nvPicPr>
          <p:cNvPr id="680" name="Google Shape;680;p98"/>
          <p:cNvPicPr preferRelativeResize="0"/>
          <p:nvPr/>
        </p:nvPicPr>
        <p:blipFill rotWithShape="1">
          <a:blip r:embed="rId4">
            <a:alphaModFix/>
          </a:blip>
          <a:srcRect b="0" l="0" r="0" t="0"/>
          <a:stretch/>
        </p:blipFill>
        <p:spPr>
          <a:xfrm>
            <a:off x="1191491" y="3565788"/>
            <a:ext cx="1700213" cy="73580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9"/>
          <p:cNvSpPr txBox="1"/>
          <p:nvPr/>
        </p:nvSpPr>
        <p:spPr>
          <a:xfrm>
            <a:off x="734291" y="841709"/>
            <a:ext cx="7620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Tuples</a:t>
            </a:r>
            <a:endParaRPr b="1" sz="1400">
              <a:solidFill>
                <a:srgbClr val="1869A6"/>
              </a:solidFill>
              <a:latin typeface="Arial"/>
              <a:ea typeface="Arial"/>
              <a:cs typeface="Arial"/>
              <a:sym typeface="Arial"/>
            </a:endParaRPr>
          </a:p>
        </p:txBody>
      </p:sp>
      <p:sp>
        <p:nvSpPr>
          <p:cNvPr id="686" name="Google Shape;686;p99"/>
          <p:cNvSpPr txBox="1"/>
          <p:nvPr/>
        </p:nvSpPr>
        <p:spPr>
          <a:xfrm>
            <a:off x="1011382" y="1141792"/>
            <a:ext cx="4572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 tuple is an ordered, immutable collection of items. Once defined, its contents cannot be changed.</a:t>
            </a:r>
            <a:endParaRPr sz="1100"/>
          </a:p>
        </p:txBody>
      </p:sp>
      <p:sp>
        <p:nvSpPr>
          <p:cNvPr id="687" name="Google Shape;687;p99"/>
          <p:cNvSpPr txBox="1"/>
          <p:nvPr/>
        </p:nvSpPr>
        <p:spPr>
          <a:xfrm>
            <a:off x="1011382" y="1932521"/>
            <a:ext cx="3061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Tuples are defined using parentheses ( )</a:t>
            </a:r>
            <a:endParaRPr sz="1100"/>
          </a:p>
        </p:txBody>
      </p:sp>
      <p:sp>
        <p:nvSpPr>
          <p:cNvPr id="688" name="Google Shape;688;p99"/>
          <p:cNvSpPr txBox="1"/>
          <p:nvPr/>
        </p:nvSpPr>
        <p:spPr>
          <a:xfrm>
            <a:off x="1011372" y="1626550"/>
            <a:ext cx="1046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Syntax</a:t>
            </a:r>
            <a:endParaRPr sz="1100"/>
          </a:p>
        </p:txBody>
      </p:sp>
      <p:pic>
        <p:nvPicPr>
          <p:cNvPr id="689" name="Google Shape;689;p99"/>
          <p:cNvPicPr preferRelativeResize="0"/>
          <p:nvPr/>
        </p:nvPicPr>
        <p:blipFill rotWithShape="1">
          <a:blip r:embed="rId3">
            <a:alphaModFix/>
          </a:blip>
          <a:srcRect b="0" l="0" r="0" t="0"/>
          <a:stretch/>
        </p:blipFill>
        <p:spPr>
          <a:xfrm>
            <a:off x="1115291" y="2323701"/>
            <a:ext cx="2081019" cy="383598"/>
          </a:xfrm>
          <a:prstGeom prst="rect">
            <a:avLst/>
          </a:prstGeom>
          <a:noFill/>
          <a:ln>
            <a:noFill/>
          </a:ln>
        </p:spPr>
      </p:pic>
      <p:sp>
        <p:nvSpPr>
          <p:cNvPr id="690" name="Google Shape;690;p99"/>
          <p:cNvSpPr txBox="1"/>
          <p:nvPr/>
        </p:nvSpPr>
        <p:spPr>
          <a:xfrm>
            <a:off x="973272" y="2811125"/>
            <a:ext cx="1468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Operations</a:t>
            </a:r>
            <a:endParaRPr sz="1100"/>
          </a:p>
        </p:txBody>
      </p:sp>
      <p:sp>
        <p:nvSpPr>
          <p:cNvPr id="691" name="Google Shape;691;p99"/>
          <p:cNvSpPr txBox="1"/>
          <p:nvPr/>
        </p:nvSpPr>
        <p:spPr>
          <a:xfrm>
            <a:off x="1011373" y="3117113"/>
            <a:ext cx="3612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Indexing and Slicing: Similar to lists.</a:t>
            </a:r>
            <a:endParaRPr sz="1100"/>
          </a:p>
        </p:txBody>
      </p:sp>
      <p:pic>
        <p:nvPicPr>
          <p:cNvPr id="692" name="Google Shape;692;p99"/>
          <p:cNvPicPr preferRelativeResize="0"/>
          <p:nvPr/>
        </p:nvPicPr>
        <p:blipFill rotWithShape="1">
          <a:blip r:embed="rId4">
            <a:alphaModFix/>
          </a:blip>
          <a:srcRect b="0" l="0" r="0" t="0"/>
          <a:stretch/>
        </p:blipFill>
        <p:spPr>
          <a:xfrm>
            <a:off x="1711036" y="3412554"/>
            <a:ext cx="2286000" cy="535781"/>
          </a:xfrm>
          <a:prstGeom prst="rect">
            <a:avLst/>
          </a:prstGeom>
          <a:noFill/>
          <a:ln>
            <a:noFill/>
          </a:ln>
        </p:spPr>
      </p:pic>
      <p:sp>
        <p:nvSpPr>
          <p:cNvPr id="693" name="Google Shape;693;p99"/>
          <p:cNvSpPr txBox="1"/>
          <p:nvPr/>
        </p:nvSpPr>
        <p:spPr>
          <a:xfrm>
            <a:off x="973282" y="4272731"/>
            <a:ext cx="4572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Cannot change elements, which makes tuples faster for read-only data.</a:t>
            </a:r>
            <a:endParaRPr sz="1100"/>
          </a:p>
        </p:txBody>
      </p:sp>
      <p:sp>
        <p:nvSpPr>
          <p:cNvPr id="694" name="Google Shape;694;p99"/>
          <p:cNvSpPr txBox="1"/>
          <p:nvPr/>
        </p:nvSpPr>
        <p:spPr>
          <a:xfrm>
            <a:off x="973282" y="3964634"/>
            <a:ext cx="1188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Immutability</a:t>
            </a:r>
            <a:endParaRPr sz="1400">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00"/>
          <p:cNvSpPr txBox="1"/>
          <p:nvPr/>
        </p:nvSpPr>
        <p:spPr>
          <a:xfrm>
            <a:off x="914400" y="1371413"/>
            <a:ext cx="2900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Key Characteristics of Tuples</a:t>
            </a:r>
            <a:endParaRPr sz="1100"/>
          </a:p>
        </p:txBody>
      </p:sp>
      <p:sp>
        <p:nvSpPr>
          <p:cNvPr id="700" name="Google Shape;700;p100"/>
          <p:cNvSpPr txBox="1"/>
          <p:nvPr/>
        </p:nvSpPr>
        <p:spPr>
          <a:xfrm>
            <a:off x="692728" y="1071338"/>
            <a:ext cx="7620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Tuples</a:t>
            </a:r>
            <a:endParaRPr b="1" sz="1400">
              <a:solidFill>
                <a:srgbClr val="1869A6"/>
              </a:solidFill>
              <a:latin typeface="Arial"/>
              <a:ea typeface="Arial"/>
              <a:cs typeface="Arial"/>
              <a:sym typeface="Arial"/>
            </a:endParaRPr>
          </a:p>
        </p:txBody>
      </p:sp>
      <p:sp>
        <p:nvSpPr>
          <p:cNvPr id="701" name="Google Shape;701;p100"/>
          <p:cNvSpPr txBox="1"/>
          <p:nvPr/>
        </p:nvSpPr>
        <p:spPr>
          <a:xfrm>
            <a:off x="1142999" y="1671503"/>
            <a:ext cx="5507100" cy="9312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Ordered</a:t>
            </a:r>
            <a:r>
              <a:rPr lang="en" sz="1400">
                <a:solidFill>
                  <a:schemeClr val="dk1"/>
                </a:solidFill>
                <a:latin typeface="Arial"/>
                <a:ea typeface="Arial"/>
                <a:cs typeface="Arial"/>
                <a:sym typeface="Arial"/>
              </a:rPr>
              <a:t>: Tuples allow access to items using an index.</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Immutable</a:t>
            </a:r>
            <a:r>
              <a:rPr lang="en" sz="1400">
                <a:solidFill>
                  <a:schemeClr val="dk1"/>
                </a:solidFill>
                <a:latin typeface="Arial"/>
                <a:ea typeface="Arial"/>
                <a:cs typeface="Arial"/>
                <a:sym typeface="Arial"/>
              </a:rPr>
              <a:t>: You cannot add, delete, or modify items in a tuple.</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Non-Unique Items</a:t>
            </a:r>
            <a:r>
              <a:rPr lang="en" sz="1400">
                <a:solidFill>
                  <a:schemeClr val="dk1"/>
                </a:solidFill>
                <a:latin typeface="Arial"/>
                <a:ea typeface="Arial"/>
                <a:cs typeface="Arial"/>
                <a:sym typeface="Arial"/>
              </a:rPr>
              <a:t>: Tuples can contain duplicate elements.</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Mixed Data Types</a:t>
            </a:r>
            <a:r>
              <a:rPr lang="en" sz="1400">
                <a:solidFill>
                  <a:schemeClr val="dk1"/>
                </a:solidFill>
                <a:latin typeface="Arial"/>
                <a:ea typeface="Arial"/>
                <a:cs typeface="Arial"/>
                <a:sym typeface="Arial"/>
              </a:rPr>
              <a:t>: Tuples can hold items of different data types.</a:t>
            </a:r>
            <a:endParaRPr sz="11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01"/>
          <p:cNvSpPr txBox="1"/>
          <p:nvPr/>
        </p:nvSpPr>
        <p:spPr>
          <a:xfrm>
            <a:off x="755073" y="959473"/>
            <a:ext cx="7620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Sets</a:t>
            </a:r>
            <a:endParaRPr b="1" sz="1400">
              <a:solidFill>
                <a:srgbClr val="1869A6"/>
              </a:solidFill>
              <a:latin typeface="Arial"/>
              <a:ea typeface="Arial"/>
              <a:cs typeface="Arial"/>
              <a:sym typeface="Arial"/>
            </a:endParaRPr>
          </a:p>
        </p:txBody>
      </p:sp>
      <p:sp>
        <p:nvSpPr>
          <p:cNvPr id="707" name="Google Shape;707;p101"/>
          <p:cNvSpPr txBox="1"/>
          <p:nvPr/>
        </p:nvSpPr>
        <p:spPr>
          <a:xfrm>
            <a:off x="1032164" y="1259555"/>
            <a:ext cx="51816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 set is an unordered collection of unique items. Sets are used for membership testing and eliminating duplicate entries.</a:t>
            </a:r>
            <a:endParaRPr sz="1100"/>
          </a:p>
        </p:txBody>
      </p:sp>
      <p:sp>
        <p:nvSpPr>
          <p:cNvPr id="708" name="Google Shape;708;p101"/>
          <p:cNvSpPr txBox="1"/>
          <p:nvPr/>
        </p:nvSpPr>
        <p:spPr>
          <a:xfrm>
            <a:off x="1032164" y="2050284"/>
            <a:ext cx="45339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Sets are defined using curly braces {} or the set() function</a:t>
            </a:r>
            <a:endParaRPr sz="1100"/>
          </a:p>
        </p:txBody>
      </p:sp>
      <p:sp>
        <p:nvSpPr>
          <p:cNvPr id="709" name="Google Shape;709;p101"/>
          <p:cNvSpPr txBox="1"/>
          <p:nvPr/>
        </p:nvSpPr>
        <p:spPr>
          <a:xfrm>
            <a:off x="1032163" y="1744304"/>
            <a:ext cx="6999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Syntax</a:t>
            </a:r>
            <a:endParaRPr sz="1100"/>
          </a:p>
        </p:txBody>
      </p:sp>
      <p:sp>
        <p:nvSpPr>
          <p:cNvPr id="710" name="Google Shape;710;p101"/>
          <p:cNvSpPr txBox="1"/>
          <p:nvPr/>
        </p:nvSpPr>
        <p:spPr>
          <a:xfrm>
            <a:off x="994063" y="2928899"/>
            <a:ext cx="1046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Operations</a:t>
            </a:r>
            <a:endParaRPr sz="1100"/>
          </a:p>
        </p:txBody>
      </p:sp>
      <p:pic>
        <p:nvPicPr>
          <p:cNvPr id="711" name="Google Shape;711;p101"/>
          <p:cNvPicPr preferRelativeResize="0"/>
          <p:nvPr/>
        </p:nvPicPr>
        <p:blipFill rotWithShape="1">
          <a:blip r:embed="rId3">
            <a:alphaModFix/>
          </a:blip>
          <a:srcRect b="0" l="0" r="0" t="0"/>
          <a:stretch/>
        </p:blipFill>
        <p:spPr>
          <a:xfrm>
            <a:off x="1032164" y="2390830"/>
            <a:ext cx="2472378" cy="363585"/>
          </a:xfrm>
          <a:prstGeom prst="rect">
            <a:avLst/>
          </a:prstGeom>
          <a:noFill/>
          <a:ln>
            <a:noFill/>
          </a:ln>
        </p:spPr>
      </p:pic>
      <p:sp>
        <p:nvSpPr>
          <p:cNvPr id="712" name="Google Shape;712;p101"/>
          <p:cNvSpPr txBox="1"/>
          <p:nvPr/>
        </p:nvSpPr>
        <p:spPr>
          <a:xfrm>
            <a:off x="1032164" y="3205898"/>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Adding Elements: Use add()</a:t>
            </a:r>
            <a:endParaRPr sz="1100"/>
          </a:p>
        </p:txBody>
      </p:sp>
      <p:pic>
        <p:nvPicPr>
          <p:cNvPr id="713" name="Google Shape;713;p101"/>
          <p:cNvPicPr preferRelativeResize="0"/>
          <p:nvPr/>
        </p:nvPicPr>
        <p:blipFill rotWithShape="1">
          <a:blip r:embed="rId4">
            <a:alphaModFix/>
          </a:blip>
          <a:srcRect b="0" l="0" r="0" t="0"/>
          <a:stretch/>
        </p:blipFill>
        <p:spPr>
          <a:xfrm>
            <a:off x="1061814" y="3552147"/>
            <a:ext cx="2237300" cy="2769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2"/>
          <p:cNvSpPr txBox="1"/>
          <p:nvPr/>
        </p:nvSpPr>
        <p:spPr>
          <a:xfrm>
            <a:off x="713510" y="1104946"/>
            <a:ext cx="7620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Sets</a:t>
            </a:r>
            <a:endParaRPr b="1" sz="1400">
              <a:solidFill>
                <a:srgbClr val="1869A6"/>
              </a:solidFill>
              <a:latin typeface="Arial"/>
              <a:ea typeface="Arial"/>
              <a:cs typeface="Arial"/>
              <a:sym typeface="Arial"/>
            </a:endParaRPr>
          </a:p>
        </p:txBody>
      </p:sp>
      <p:sp>
        <p:nvSpPr>
          <p:cNvPr id="719" name="Google Shape;719;p102"/>
          <p:cNvSpPr txBox="1"/>
          <p:nvPr/>
        </p:nvSpPr>
        <p:spPr>
          <a:xfrm>
            <a:off x="955973" y="1405031"/>
            <a:ext cx="4155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Key Characteristics of Sets</a:t>
            </a:r>
            <a:endParaRPr sz="1100"/>
          </a:p>
        </p:txBody>
      </p:sp>
      <p:sp>
        <p:nvSpPr>
          <p:cNvPr id="720" name="Google Shape;720;p102"/>
          <p:cNvSpPr txBox="1"/>
          <p:nvPr/>
        </p:nvSpPr>
        <p:spPr>
          <a:xfrm>
            <a:off x="1295400" y="1705111"/>
            <a:ext cx="5749800" cy="15777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Unordered</a:t>
            </a:r>
            <a:r>
              <a:rPr lang="en" sz="1400">
                <a:solidFill>
                  <a:schemeClr val="dk1"/>
                </a:solidFill>
                <a:latin typeface="Arial"/>
                <a:ea typeface="Arial"/>
                <a:cs typeface="Arial"/>
                <a:sym typeface="Arial"/>
              </a:rPr>
              <a:t>: Sets do not maintain a specific order of items.</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No Indexing/Slicing</a:t>
            </a:r>
            <a:r>
              <a:rPr lang="en" sz="1400">
                <a:solidFill>
                  <a:schemeClr val="dk1"/>
                </a:solidFill>
                <a:latin typeface="Arial"/>
                <a:ea typeface="Arial"/>
                <a:cs typeface="Arial"/>
                <a:sym typeface="Arial"/>
              </a:rPr>
              <a:t>: Sets do not support indexing or slicing operations.</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Immutable Data Types</a:t>
            </a:r>
            <a:r>
              <a:rPr lang="en" sz="1400">
                <a:solidFill>
                  <a:schemeClr val="dk1"/>
                </a:solidFill>
                <a:latin typeface="Arial"/>
                <a:ea typeface="Arial"/>
                <a:cs typeface="Arial"/>
                <a:sym typeface="Arial"/>
              </a:rPr>
              <a:t>: Sets can only contain immutable data types (e.g., numbers, strings, tuples).</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Unique Items</a:t>
            </a:r>
            <a:r>
              <a:rPr lang="en" sz="1400">
                <a:solidFill>
                  <a:schemeClr val="dk1"/>
                </a:solidFill>
                <a:latin typeface="Arial"/>
                <a:ea typeface="Arial"/>
                <a:cs typeface="Arial"/>
                <a:sym typeface="Arial"/>
              </a:rPr>
              <a:t>: Sets automatically remove duplicate items, ensuring all elements are unique.</a:t>
            </a:r>
            <a:endParaRPr sz="11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3"/>
          <p:cNvSpPr txBox="1"/>
          <p:nvPr/>
        </p:nvSpPr>
        <p:spPr>
          <a:xfrm>
            <a:off x="741219" y="1035673"/>
            <a:ext cx="7620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Sets</a:t>
            </a:r>
            <a:endParaRPr b="1" sz="1400">
              <a:solidFill>
                <a:srgbClr val="1869A6"/>
              </a:solidFill>
              <a:latin typeface="Arial"/>
              <a:ea typeface="Arial"/>
              <a:cs typeface="Arial"/>
              <a:sym typeface="Arial"/>
            </a:endParaRPr>
          </a:p>
        </p:txBody>
      </p:sp>
      <p:sp>
        <p:nvSpPr>
          <p:cNvPr id="726" name="Google Shape;726;p103"/>
          <p:cNvSpPr txBox="1"/>
          <p:nvPr/>
        </p:nvSpPr>
        <p:spPr>
          <a:xfrm>
            <a:off x="980197" y="1335750"/>
            <a:ext cx="1395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Operations</a:t>
            </a:r>
            <a:endParaRPr sz="1100"/>
          </a:p>
        </p:txBody>
      </p:sp>
      <p:sp>
        <p:nvSpPr>
          <p:cNvPr id="727" name="Google Shape;727;p103"/>
          <p:cNvSpPr txBox="1"/>
          <p:nvPr/>
        </p:nvSpPr>
        <p:spPr>
          <a:xfrm>
            <a:off x="980210" y="1635838"/>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Removing Elements: Use remove() or discard()</a:t>
            </a:r>
            <a:endParaRPr sz="1100"/>
          </a:p>
        </p:txBody>
      </p:sp>
      <p:pic>
        <p:nvPicPr>
          <p:cNvPr id="728" name="Google Shape;728;p103"/>
          <p:cNvPicPr preferRelativeResize="0"/>
          <p:nvPr/>
        </p:nvPicPr>
        <p:blipFill rotWithShape="1">
          <a:blip r:embed="rId3">
            <a:alphaModFix/>
          </a:blip>
          <a:srcRect b="0" l="0" r="0" t="0"/>
          <a:stretch/>
        </p:blipFill>
        <p:spPr>
          <a:xfrm>
            <a:off x="1032165" y="1935920"/>
            <a:ext cx="2134113" cy="397886"/>
          </a:xfrm>
          <a:prstGeom prst="rect">
            <a:avLst/>
          </a:prstGeom>
          <a:noFill/>
          <a:ln>
            <a:noFill/>
          </a:ln>
        </p:spPr>
      </p:pic>
      <p:sp>
        <p:nvSpPr>
          <p:cNvPr id="729" name="Google Shape;729;p103"/>
          <p:cNvSpPr txBox="1"/>
          <p:nvPr/>
        </p:nvSpPr>
        <p:spPr>
          <a:xfrm>
            <a:off x="980210" y="2356889"/>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Set Operations: Union, intersection, difference.</a:t>
            </a:r>
            <a:endParaRPr sz="1100"/>
          </a:p>
        </p:txBody>
      </p:sp>
      <p:pic>
        <p:nvPicPr>
          <p:cNvPr id="730" name="Google Shape;730;p103"/>
          <p:cNvPicPr preferRelativeResize="0"/>
          <p:nvPr/>
        </p:nvPicPr>
        <p:blipFill rotWithShape="1">
          <a:blip r:embed="rId4">
            <a:alphaModFix/>
          </a:blip>
          <a:srcRect b="0" l="0" r="0" t="0"/>
          <a:stretch/>
        </p:blipFill>
        <p:spPr>
          <a:xfrm>
            <a:off x="1032165" y="2656972"/>
            <a:ext cx="2878931" cy="130016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4"/>
          <p:cNvSpPr txBox="1"/>
          <p:nvPr/>
        </p:nvSpPr>
        <p:spPr>
          <a:xfrm>
            <a:off x="713509" y="952546"/>
            <a:ext cx="12849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Dictionaries</a:t>
            </a:r>
            <a:endParaRPr b="1" sz="1400">
              <a:solidFill>
                <a:srgbClr val="1869A6"/>
              </a:solidFill>
              <a:latin typeface="Arial"/>
              <a:ea typeface="Arial"/>
              <a:cs typeface="Arial"/>
              <a:sym typeface="Arial"/>
            </a:endParaRPr>
          </a:p>
        </p:txBody>
      </p:sp>
      <p:sp>
        <p:nvSpPr>
          <p:cNvPr id="736" name="Google Shape;736;p104"/>
          <p:cNvSpPr txBox="1"/>
          <p:nvPr/>
        </p:nvSpPr>
        <p:spPr>
          <a:xfrm>
            <a:off x="990600" y="1252628"/>
            <a:ext cx="55212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 dictionary is an unordered collection of key-value pairs. Keys must be unique and immutable (e.g., strings, numbers).</a:t>
            </a:r>
            <a:endParaRPr sz="1100"/>
          </a:p>
        </p:txBody>
      </p:sp>
      <p:sp>
        <p:nvSpPr>
          <p:cNvPr id="737" name="Google Shape;737;p104"/>
          <p:cNvSpPr txBox="1"/>
          <p:nvPr/>
        </p:nvSpPr>
        <p:spPr>
          <a:xfrm>
            <a:off x="990599" y="2043357"/>
            <a:ext cx="53202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Defined using curly braces { } with key-value pairs separated by colons.</a:t>
            </a:r>
            <a:endParaRPr sz="1100"/>
          </a:p>
        </p:txBody>
      </p:sp>
      <p:sp>
        <p:nvSpPr>
          <p:cNvPr id="738" name="Google Shape;738;p104"/>
          <p:cNvSpPr txBox="1"/>
          <p:nvPr/>
        </p:nvSpPr>
        <p:spPr>
          <a:xfrm>
            <a:off x="990600" y="1737375"/>
            <a:ext cx="1046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Syntax</a:t>
            </a:r>
            <a:endParaRPr sz="1100"/>
          </a:p>
        </p:txBody>
      </p:sp>
      <p:sp>
        <p:nvSpPr>
          <p:cNvPr id="739" name="Google Shape;739;p104"/>
          <p:cNvSpPr txBox="1"/>
          <p:nvPr/>
        </p:nvSpPr>
        <p:spPr>
          <a:xfrm>
            <a:off x="952500" y="2725450"/>
            <a:ext cx="1977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Operations</a:t>
            </a:r>
            <a:endParaRPr sz="1100"/>
          </a:p>
        </p:txBody>
      </p:sp>
      <p:sp>
        <p:nvSpPr>
          <p:cNvPr id="740" name="Google Shape;740;p104"/>
          <p:cNvSpPr txBox="1"/>
          <p:nvPr/>
        </p:nvSpPr>
        <p:spPr>
          <a:xfrm>
            <a:off x="990599" y="2986737"/>
            <a:ext cx="2812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Accessing Values: Use keys.</a:t>
            </a:r>
            <a:endParaRPr sz="1100"/>
          </a:p>
        </p:txBody>
      </p:sp>
      <p:pic>
        <p:nvPicPr>
          <p:cNvPr id="741" name="Google Shape;741;p104"/>
          <p:cNvPicPr preferRelativeResize="0"/>
          <p:nvPr/>
        </p:nvPicPr>
        <p:blipFill rotWithShape="1">
          <a:blip r:embed="rId3">
            <a:alphaModFix/>
          </a:blip>
          <a:srcRect b="0" l="0" r="0" t="0"/>
          <a:stretch/>
        </p:blipFill>
        <p:spPr>
          <a:xfrm>
            <a:off x="1036254" y="2338589"/>
            <a:ext cx="4179094" cy="300038"/>
          </a:xfrm>
          <a:prstGeom prst="rect">
            <a:avLst/>
          </a:prstGeom>
          <a:noFill/>
          <a:ln>
            <a:noFill/>
          </a:ln>
        </p:spPr>
      </p:pic>
      <p:pic>
        <p:nvPicPr>
          <p:cNvPr id="742" name="Google Shape;742;p104"/>
          <p:cNvPicPr preferRelativeResize="0"/>
          <p:nvPr/>
        </p:nvPicPr>
        <p:blipFill rotWithShape="1">
          <a:blip r:embed="rId4">
            <a:alphaModFix/>
          </a:blip>
          <a:srcRect b="0" l="0" r="0" t="0"/>
          <a:stretch/>
        </p:blipFill>
        <p:spPr>
          <a:xfrm>
            <a:off x="1036254" y="3253302"/>
            <a:ext cx="2514600" cy="521494"/>
          </a:xfrm>
          <a:prstGeom prst="rect">
            <a:avLst/>
          </a:prstGeom>
          <a:noFill/>
          <a:ln>
            <a:noFill/>
          </a:ln>
        </p:spPr>
      </p:pic>
      <p:sp>
        <p:nvSpPr>
          <p:cNvPr id="743" name="Google Shape;743;p104"/>
          <p:cNvSpPr txBox="1"/>
          <p:nvPr/>
        </p:nvSpPr>
        <p:spPr>
          <a:xfrm>
            <a:off x="990599" y="3852047"/>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Adding/Updating: Assign a value to a key.</a:t>
            </a:r>
            <a:endParaRPr sz="1100"/>
          </a:p>
        </p:txBody>
      </p:sp>
      <p:pic>
        <p:nvPicPr>
          <p:cNvPr id="744" name="Google Shape;744;p104"/>
          <p:cNvPicPr preferRelativeResize="0"/>
          <p:nvPr/>
        </p:nvPicPr>
        <p:blipFill rotWithShape="1">
          <a:blip r:embed="rId5">
            <a:alphaModFix/>
          </a:blip>
          <a:srcRect b="0" l="0" r="0" t="0"/>
          <a:stretch/>
        </p:blipFill>
        <p:spPr>
          <a:xfrm>
            <a:off x="1036254" y="4192117"/>
            <a:ext cx="1893094" cy="457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5"/>
          <p:cNvSpPr txBox="1"/>
          <p:nvPr/>
        </p:nvSpPr>
        <p:spPr>
          <a:xfrm>
            <a:off x="741217" y="980255"/>
            <a:ext cx="12849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Dictionaries</a:t>
            </a:r>
            <a:endParaRPr b="1" sz="1400">
              <a:solidFill>
                <a:srgbClr val="1869A6"/>
              </a:solidFill>
              <a:latin typeface="Arial"/>
              <a:ea typeface="Arial"/>
              <a:cs typeface="Arial"/>
              <a:sym typeface="Arial"/>
            </a:endParaRPr>
          </a:p>
        </p:txBody>
      </p:sp>
      <p:sp>
        <p:nvSpPr>
          <p:cNvPr id="750" name="Google Shape;750;p105"/>
          <p:cNvSpPr txBox="1"/>
          <p:nvPr/>
        </p:nvSpPr>
        <p:spPr>
          <a:xfrm>
            <a:off x="1326572" y="1280338"/>
            <a:ext cx="1046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Operations</a:t>
            </a:r>
            <a:endParaRPr sz="1100"/>
          </a:p>
        </p:txBody>
      </p:sp>
      <p:sp>
        <p:nvSpPr>
          <p:cNvPr id="751" name="Google Shape;751;p105"/>
          <p:cNvSpPr txBox="1"/>
          <p:nvPr/>
        </p:nvSpPr>
        <p:spPr>
          <a:xfrm>
            <a:off x="1326572" y="1506728"/>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Removing Items: Use pop() to remove a key-value pair.</a:t>
            </a:r>
            <a:endParaRPr sz="1100"/>
          </a:p>
        </p:txBody>
      </p:sp>
      <p:pic>
        <p:nvPicPr>
          <p:cNvPr id="752" name="Google Shape;752;p105"/>
          <p:cNvPicPr preferRelativeResize="0"/>
          <p:nvPr/>
        </p:nvPicPr>
        <p:blipFill rotWithShape="1">
          <a:blip r:embed="rId3">
            <a:alphaModFix/>
          </a:blip>
          <a:srcRect b="0" l="0" r="0" t="0"/>
          <a:stretch/>
        </p:blipFill>
        <p:spPr>
          <a:xfrm>
            <a:off x="1383722" y="1857419"/>
            <a:ext cx="1371600" cy="571500"/>
          </a:xfrm>
          <a:prstGeom prst="rect">
            <a:avLst/>
          </a:prstGeom>
          <a:noFill/>
          <a:ln>
            <a:noFill/>
          </a:ln>
        </p:spPr>
      </p:pic>
      <p:sp>
        <p:nvSpPr>
          <p:cNvPr id="753" name="Google Shape;753;p105"/>
          <p:cNvSpPr txBox="1"/>
          <p:nvPr/>
        </p:nvSpPr>
        <p:spPr>
          <a:xfrm>
            <a:off x="741217" y="2502611"/>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Key Characteristics of Dictionaries</a:t>
            </a:r>
            <a:endParaRPr sz="1100"/>
          </a:p>
        </p:txBody>
      </p:sp>
      <p:sp>
        <p:nvSpPr>
          <p:cNvPr id="754" name="Google Shape;754;p105"/>
          <p:cNvSpPr txBox="1"/>
          <p:nvPr/>
        </p:nvSpPr>
        <p:spPr>
          <a:xfrm>
            <a:off x="1326572" y="2853302"/>
            <a:ext cx="7110900" cy="11466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Key-Value Pairs</a:t>
            </a:r>
            <a:r>
              <a:rPr lang="en" sz="1400">
                <a:solidFill>
                  <a:schemeClr val="dk1"/>
                </a:solidFill>
                <a:latin typeface="Arial"/>
                <a:ea typeface="Arial"/>
                <a:cs typeface="Arial"/>
                <a:sym typeface="Arial"/>
              </a:rPr>
              <a:t>: Dictionaries store data as key-value pairs.</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Immutable Keys</a:t>
            </a:r>
            <a:r>
              <a:rPr lang="en" sz="1400">
                <a:solidFill>
                  <a:schemeClr val="dk1"/>
                </a:solidFill>
                <a:latin typeface="Arial"/>
                <a:ea typeface="Arial"/>
                <a:cs typeface="Arial"/>
                <a:sym typeface="Arial"/>
              </a:rPr>
              <a:t>: Dictionary keys must be immutable (e.g., numbers, strings, tuples).</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Flexible Values</a:t>
            </a:r>
            <a:r>
              <a:rPr lang="en" sz="1400">
                <a:solidFill>
                  <a:schemeClr val="dk1"/>
                </a:solidFill>
                <a:latin typeface="Arial"/>
                <a:ea typeface="Arial"/>
                <a:cs typeface="Arial"/>
                <a:sym typeface="Arial"/>
              </a:rPr>
              <a:t>: Dictionary values can be of any data type.</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Unique Keys</a:t>
            </a:r>
            <a:r>
              <a:rPr lang="en" sz="1400">
                <a:solidFill>
                  <a:schemeClr val="dk1"/>
                </a:solidFill>
                <a:latin typeface="Arial"/>
                <a:ea typeface="Arial"/>
                <a:cs typeface="Arial"/>
                <a:sym typeface="Arial"/>
              </a:rPr>
              <a:t>: Each key in a dictionary must be unique.</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Unordered</a:t>
            </a:r>
            <a:r>
              <a:rPr lang="en" sz="1400">
                <a:solidFill>
                  <a:schemeClr val="dk1"/>
                </a:solidFill>
                <a:latin typeface="Arial"/>
                <a:ea typeface="Arial"/>
                <a:cs typeface="Arial"/>
                <a:sym typeface="Arial"/>
              </a:rPr>
              <a:t>: Dictionaries are not ordered; elements are accessed using keys.</a:t>
            </a:r>
            <a:endParaRPr sz="11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106"/>
          <p:cNvPicPr preferRelativeResize="0"/>
          <p:nvPr/>
        </p:nvPicPr>
        <p:blipFill>
          <a:blip r:embed="rId3">
            <a:alphaModFix/>
          </a:blip>
          <a:stretch>
            <a:fillRect/>
          </a:stretch>
        </p:blipFill>
        <p:spPr>
          <a:xfrm>
            <a:off x="605834" y="220953"/>
            <a:ext cx="7656563" cy="4499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195782" y="876300"/>
            <a:ext cx="8948100" cy="646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
                <a:solidFill>
                  <a:schemeClr val="dk1"/>
                </a:solidFill>
              </a:rPr>
              <a:t>Programming paradigms</a:t>
            </a:r>
            <a:r>
              <a:rPr lang="en">
                <a:solidFill>
                  <a:schemeClr val="dk1"/>
                </a:solidFill>
              </a:rPr>
              <a:t>: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Are a way to classify programming languages based on their features.</a:t>
            </a:r>
            <a:br>
              <a:rPr lang="en">
                <a:solidFill>
                  <a:schemeClr val="dk1"/>
                </a:solidFill>
              </a:rPr>
            </a:br>
            <a:endParaRPr>
              <a:solidFill>
                <a:schemeClr val="dk1"/>
              </a:solidFill>
            </a:endParaRPr>
          </a:p>
        </p:txBody>
      </p:sp>
      <p:pic>
        <p:nvPicPr>
          <p:cNvPr descr="C:\Users\Mohamed El-Haddad\Desktop\kang.jpg" id="190" name="Google Shape;190;p35"/>
          <p:cNvPicPr preferRelativeResize="0"/>
          <p:nvPr/>
        </p:nvPicPr>
        <p:blipFill rotWithShape="1">
          <a:blip r:embed="rId3">
            <a:alphaModFix/>
          </a:blip>
          <a:srcRect b="0" l="0" r="0" t="0"/>
          <a:stretch/>
        </p:blipFill>
        <p:spPr>
          <a:xfrm>
            <a:off x="1447799" y="1733550"/>
            <a:ext cx="5953125" cy="2571750"/>
          </a:xfrm>
          <a:prstGeom prst="rect">
            <a:avLst/>
          </a:prstGeom>
          <a:noFill/>
          <a:ln>
            <a:noFill/>
          </a:ln>
        </p:spPr>
      </p:pic>
      <p:cxnSp>
        <p:nvCxnSpPr>
          <p:cNvPr id="191" name="Google Shape;191;p35"/>
          <p:cNvCxnSpPr/>
          <p:nvPr/>
        </p:nvCxnSpPr>
        <p:spPr>
          <a:xfrm flipH="1" rot="10800000">
            <a:off x="6324600" y="2495550"/>
            <a:ext cx="228600" cy="228600"/>
          </a:xfrm>
          <a:prstGeom prst="straightConnector1">
            <a:avLst/>
          </a:prstGeom>
          <a:noFill/>
          <a:ln cap="flat" cmpd="sng" w="9525">
            <a:solidFill>
              <a:srgbClr val="4A7DBA"/>
            </a:solidFill>
            <a:prstDash val="solid"/>
            <a:round/>
            <a:headEnd len="sm" w="sm" type="none"/>
            <a:tailEnd len="med" w="med" type="stealth"/>
          </a:ln>
        </p:spPr>
      </p:cxnSp>
      <p:cxnSp>
        <p:nvCxnSpPr>
          <p:cNvPr id="192" name="Google Shape;192;p35"/>
          <p:cNvCxnSpPr/>
          <p:nvPr/>
        </p:nvCxnSpPr>
        <p:spPr>
          <a:xfrm rot="10800000">
            <a:off x="1981200" y="2495550"/>
            <a:ext cx="152400" cy="228600"/>
          </a:xfrm>
          <a:prstGeom prst="straightConnector1">
            <a:avLst/>
          </a:prstGeom>
          <a:noFill/>
          <a:ln cap="flat" cmpd="sng" w="9525">
            <a:solidFill>
              <a:srgbClr val="4A7DBA"/>
            </a:solidFill>
            <a:prstDash val="solid"/>
            <a:round/>
            <a:headEnd len="sm" w="sm" type="none"/>
            <a:tailEnd len="med" w="med" type="stealth"/>
          </a:ln>
        </p:spPr>
      </p:cxnSp>
      <p:sp>
        <p:nvSpPr>
          <p:cNvPr id="193" name="Google Shape;193;p35"/>
          <p:cNvSpPr txBox="1"/>
          <p:nvPr/>
        </p:nvSpPr>
        <p:spPr>
          <a:xfrm>
            <a:off x="5791200" y="2233940"/>
            <a:ext cx="27432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Focuses on the result </a:t>
            </a:r>
            <a:endParaRPr b="0" i="0" sz="1400" u="none" cap="none" strike="noStrike">
              <a:solidFill>
                <a:srgbClr val="000000"/>
              </a:solidFill>
              <a:latin typeface="Arial"/>
              <a:ea typeface="Arial"/>
              <a:cs typeface="Arial"/>
              <a:sym typeface="Arial"/>
            </a:endParaRPr>
          </a:p>
        </p:txBody>
      </p:sp>
      <p:sp>
        <p:nvSpPr>
          <p:cNvPr id="194" name="Google Shape;194;p35"/>
          <p:cNvSpPr txBox="1"/>
          <p:nvPr/>
        </p:nvSpPr>
        <p:spPr>
          <a:xfrm>
            <a:off x="1371600" y="2190750"/>
            <a:ext cx="274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Calibri"/>
                <a:ea typeface="Calibri"/>
                <a:cs typeface="Calibri"/>
                <a:sym typeface="Calibri"/>
              </a:rPr>
              <a:t>Focuses on how to get there</a:t>
            </a:r>
            <a:endParaRPr b="0" i="0" sz="1400" u="none" cap="none" strike="noStrike">
              <a:solidFill>
                <a:srgbClr val="000000"/>
              </a:solidFill>
              <a:latin typeface="Arial"/>
              <a:ea typeface="Arial"/>
              <a:cs typeface="Arial"/>
              <a:sym typeface="Arial"/>
            </a:endParaRPr>
          </a:p>
        </p:txBody>
      </p:sp>
      <p:sp>
        <p:nvSpPr>
          <p:cNvPr id="195" name="Google Shape;195;p35"/>
          <p:cNvSpPr txBox="1"/>
          <p:nvPr/>
        </p:nvSpPr>
        <p:spPr>
          <a:xfrm>
            <a:off x="5152000" y="1275950"/>
            <a:ext cx="3892500" cy="10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Sql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Select name FROM students WHERE grade &gt; 90</a:t>
            </a:r>
            <a:endParaRPr/>
          </a:p>
        </p:txBody>
      </p:sp>
      <p:sp>
        <p:nvSpPr>
          <p:cNvPr id="196" name="Google Shape;196;p35"/>
          <p:cNvSpPr txBox="1"/>
          <p:nvPr/>
        </p:nvSpPr>
        <p:spPr>
          <a:xfrm>
            <a:off x="0" y="2650650"/>
            <a:ext cx="2256000" cy="10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i in students:</a:t>
            </a:r>
            <a:endParaRPr/>
          </a:p>
          <a:p>
            <a:pPr indent="0" lvl="0" marL="0" rtl="0" algn="l">
              <a:spcBef>
                <a:spcPts val="0"/>
              </a:spcBef>
              <a:spcAft>
                <a:spcPts val="0"/>
              </a:spcAft>
              <a:buNone/>
            </a:pPr>
            <a:r>
              <a:rPr lang="en"/>
              <a:t>	If i.grade &gt;90:</a:t>
            </a:r>
            <a:endParaRPr/>
          </a:p>
          <a:p>
            <a:pPr indent="0" lvl="0" marL="0" rtl="0" algn="l">
              <a:spcBef>
                <a:spcPts val="0"/>
              </a:spcBef>
              <a:spcAft>
                <a:spcPts val="0"/>
              </a:spcAft>
              <a:buNone/>
            </a:pPr>
            <a:r>
              <a:rPr lang="en"/>
              <a:t>		print(i.name)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107"/>
          <p:cNvPicPr preferRelativeResize="0"/>
          <p:nvPr/>
        </p:nvPicPr>
        <p:blipFill>
          <a:blip r:embed="rId3">
            <a:alphaModFix/>
          </a:blip>
          <a:stretch>
            <a:fillRect/>
          </a:stretch>
        </p:blipFill>
        <p:spPr>
          <a:xfrm>
            <a:off x="152400" y="291975"/>
            <a:ext cx="8839199" cy="438175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108"/>
          <p:cNvPicPr preferRelativeResize="0"/>
          <p:nvPr/>
        </p:nvPicPr>
        <p:blipFill>
          <a:blip r:embed="rId3">
            <a:alphaModFix/>
          </a:blip>
          <a:stretch>
            <a:fillRect/>
          </a:stretch>
        </p:blipFill>
        <p:spPr>
          <a:xfrm>
            <a:off x="255600" y="1209675"/>
            <a:ext cx="6515100" cy="1247775"/>
          </a:xfrm>
          <a:prstGeom prst="rect">
            <a:avLst/>
          </a:prstGeom>
          <a:noFill/>
          <a:ln>
            <a:noFill/>
          </a:ln>
        </p:spPr>
      </p:pic>
      <p:sp>
        <p:nvSpPr>
          <p:cNvPr id="770" name="Google Shape;770;p108"/>
          <p:cNvSpPr txBox="1"/>
          <p:nvPr/>
        </p:nvSpPr>
        <p:spPr>
          <a:xfrm>
            <a:off x="375525" y="2784425"/>
            <a:ext cx="8488200" cy="3540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1200"/>
              </a:spcAft>
              <a:buNone/>
            </a:pPr>
            <a:r>
              <a:rPr b="1" lang="en" sz="1100">
                <a:solidFill>
                  <a:schemeClr val="dk1"/>
                </a:solidFill>
              </a:rPr>
              <a:t>Note:</a:t>
            </a:r>
            <a:r>
              <a:rPr b="1" lang="en" sz="1100">
                <a:solidFill>
                  <a:schemeClr val="dk1"/>
                </a:solidFill>
              </a:rPr>
              <a:t> </a:t>
            </a:r>
            <a:r>
              <a:rPr lang="en" sz="1100">
                <a:solidFill>
                  <a:schemeClr val="dk1"/>
                </a:solidFill>
              </a:rPr>
              <a:t>If you are not familiar with using </a:t>
            </a:r>
            <a:r>
              <a:rPr lang="en" sz="1100">
                <a:solidFill>
                  <a:srgbClr val="188038"/>
                </a:solidFill>
                <a:latin typeface="Roboto Mono"/>
                <a:ea typeface="Roboto Mono"/>
                <a:cs typeface="Roboto Mono"/>
                <a:sym typeface="Roboto Mono"/>
              </a:rPr>
              <a:t>if-else</a:t>
            </a:r>
            <a:r>
              <a:rPr lang="en" sz="1100">
                <a:solidFill>
                  <a:schemeClr val="dk1"/>
                </a:solidFill>
              </a:rPr>
              <a:t> statements in Python, please skip this question.</a:t>
            </a:r>
            <a:endParaRPr b="1" sz="1100">
              <a:solidFill>
                <a:schemeClr val="dk1"/>
              </a:solidFill>
            </a:endParaRPr>
          </a:p>
        </p:txBody>
      </p:sp>
      <p:sp>
        <p:nvSpPr>
          <p:cNvPr id="771" name="Google Shape;771;p108"/>
          <p:cNvSpPr txBox="1"/>
          <p:nvPr/>
        </p:nvSpPr>
        <p:spPr>
          <a:xfrm>
            <a:off x="762000" y="3089275"/>
            <a:ext cx="53844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rPr>
              <a:t>Note: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If the length is odd</a:t>
            </a:r>
            <a:r>
              <a:rPr lang="en" sz="1100">
                <a:solidFill>
                  <a:schemeClr val="dk1"/>
                </a:solidFill>
              </a:rPr>
              <a:t>, there is </a:t>
            </a:r>
            <a:r>
              <a:rPr b="1" lang="en" sz="1100">
                <a:solidFill>
                  <a:schemeClr val="dk1"/>
                </a:solidFill>
              </a:rPr>
              <a:t>one middle item</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And If the length is even, there are two middle items</a:t>
            </a:r>
            <a:endParaRPr b="1" sz="11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09"/>
          <p:cNvSpPr txBox="1"/>
          <p:nvPr/>
        </p:nvSpPr>
        <p:spPr>
          <a:xfrm>
            <a:off x="3352800" y="2087002"/>
            <a:ext cx="24384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700">
                <a:solidFill>
                  <a:srgbClr val="2AAF82"/>
                </a:solidFill>
                <a:latin typeface="Arial"/>
                <a:ea typeface="Arial"/>
                <a:cs typeface="Arial"/>
                <a:sym typeface="Arial"/>
              </a:rPr>
              <a:t>Control Flow</a:t>
            </a:r>
            <a:endParaRPr sz="11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110"/>
          <p:cNvPicPr preferRelativeResize="0"/>
          <p:nvPr/>
        </p:nvPicPr>
        <p:blipFill>
          <a:blip r:embed="rId3">
            <a:alphaModFix/>
          </a:blip>
          <a:stretch>
            <a:fillRect/>
          </a:stretch>
        </p:blipFill>
        <p:spPr>
          <a:xfrm>
            <a:off x="2073475" y="0"/>
            <a:ext cx="4379456" cy="48386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11"/>
          <p:cNvSpPr txBox="1"/>
          <p:nvPr/>
        </p:nvSpPr>
        <p:spPr>
          <a:xfrm>
            <a:off x="997528" y="1347994"/>
            <a:ext cx="78693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Control flow statements are essential in programming as they enable the execution of specific blocks of code based on conditions. This allows for dynamic decision-making within a program. In Python, the primary control flow statements include if, elif, and else. We'll cover these concepts with detailed explanations and multiple examples to illustrate their use.</a:t>
            </a:r>
            <a:endParaRPr sz="1100"/>
          </a:p>
        </p:txBody>
      </p:sp>
      <p:sp>
        <p:nvSpPr>
          <p:cNvPr id="787" name="Google Shape;787;p111"/>
          <p:cNvSpPr txBox="1"/>
          <p:nvPr/>
        </p:nvSpPr>
        <p:spPr>
          <a:xfrm>
            <a:off x="512618" y="1047911"/>
            <a:ext cx="14202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1869A6"/>
                </a:solidFill>
                <a:latin typeface="Arial"/>
                <a:ea typeface="Arial"/>
                <a:cs typeface="Arial"/>
                <a:sym typeface="Arial"/>
              </a:rPr>
              <a:t>Control Flow</a:t>
            </a:r>
            <a:endParaRPr sz="11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2"/>
          <p:cNvSpPr txBox="1"/>
          <p:nvPr/>
        </p:nvSpPr>
        <p:spPr>
          <a:xfrm>
            <a:off x="561110" y="999420"/>
            <a:ext cx="14202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1869A6"/>
                </a:solidFill>
                <a:latin typeface="Arial"/>
                <a:ea typeface="Arial"/>
                <a:cs typeface="Arial"/>
                <a:sym typeface="Arial"/>
              </a:rPr>
              <a:t>Control Flow</a:t>
            </a:r>
            <a:endParaRPr sz="1100"/>
          </a:p>
        </p:txBody>
      </p:sp>
      <p:sp>
        <p:nvSpPr>
          <p:cNvPr id="793" name="Google Shape;793;p112"/>
          <p:cNvSpPr txBox="1"/>
          <p:nvPr/>
        </p:nvSpPr>
        <p:spPr>
          <a:xfrm>
            <a:off x="1170710" y="1299502"/>
            <a:ext cx="1205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If Statements</a:t>
            </a:r>
            <a:endParaRPr sz="1100"/>
          </a:p>
        </p:txBody>
      </p:sp>
      <p:sp>
        <p:nvSpPr>
          <p:cNvPr id="794" name="Google Shape;794;p112"/>
          <p:cNvSpPr txBox="1"/>
          <p:nvPr/>
        </p:nvSpPr>
        <p:spPr>
          <a:xfrm>
            <a:off x="1364672" y="1652270"/>
            <a:ext cx="64149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if statement is used to test a specific condition. If the condition evaluates to True, the code block under the if statement is executed.</a:t>
            </a:r>
            <a:endParaRPr sz="1100"/>
          </a:p>
        </p:txBody>
      </p:sp>
      <p:pic>
        <p:nvPicPr>
          <p:cNvPr id="795" name="Google Shape;795;p112"/>
          <p:cNvPicPr preferRelativeResize="0"/>
          <p:nvPr/>
        </p:nvPicPr>
        <p:blipFill rotWithShape="1">
          <a:blip r:embed="rId3">
            <a:alphaModFix/>
          </a:blip>
          <a:srcRect b="0" l="0" r="0" t="0"/>
          <a:stretch/>
        </p:blipFill>
        <p:spPr>
          <a:xfrm>
            <a:off x="1343891" y="2565553"/>
            <a:ext cx="2690596" cy="388814"/>
          </a:xfrm>
          <a:prstGeom prst="rect">
            <a:avLst/>
          </a:prstGeom>
          <a:noFill/>
          <a:ln>
            <a:noFill/>
          </a:ln>
        </p:spPr>
      </p:pic>
      <p:sp>
        <p:nvSpPr>
          <p:cNvPr id="796" name="Google Shape;796;p112"/>
          <p:cNvSpPr txBox="1"/>
          <p:nvPr/>
        </p:nvSpPr>
        <p:spPr>
          <a:xfrm>
            <a:off x="1170709" y="2212786"/>
            <a:ext cx="741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Syntax</a:t>
            </a:r>
            <a:endParaRPr sz="11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3"/>
          <p:cNvSpPr txBox="1"/>
          <p:nvPr/>
        </p:nvSpPr>
        <p:spPr>
          <a:xfrm>
            <a:off x="1305790" y="1306430"/>
            <a:ext cx="963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802" name="Google Shape;802;p113"/>
          <p:cNvSpPr txBox="1"/>
          <p:nvPr/>
        </p:nvSpPr>
        <p:spPr>
          <a:xfrm>
            <a:off x="574964" y="1006348"/>
            <a:ext cx="14202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 Statements</a:t>
            </a:r>
            <a:endParaRPr sz="1100"/>
          </a:p>
        </p:txBody>
      </p:sp>
      <p:sp>
        <p:nvSpPr>
          <p:cNvPr id="803" name="Google Shape;803;p113"/>
          <p:cNvSpPr txBox="1"/>
          <p:nvPr/>
        </p:nvSpPr>
        <p:spPr>
          <a:xfrm>
            <a:off x="1305790" y="1669831"/>
            <a:ext cx="1898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Check Positive Number</a:t>
            </a:r>
            <a:endParaRPr sz="1100"/>
          </a:p>
        </p:txBody>
      </p:sp>
      <p:sp>
        <p:nvSpPr>
          <p:cNvPr id="804" name="Google Shape;804;p113"/>
          <p:cNvSpPr txBox="1"/>
          <p:nvPr/>
        </p:nvSpPr>
        <p:spPr>
          <a:xfrm>
            <a:off x="1285010" y="3113890"/>
            <a:ext cx="500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This code checks if the number is greater than zero. Since 5 &gt; 0 is true, it prints "The number is positive.</a:t>
            </a:r>
            <a:endParaRPr sz="1100"/>
          </a:p>
        </p:txBody>
      </p:sp>
      <p:pic>
        <p:nvPicPr>
          <p:cNvPr id="805" name="Google Shape;805;p113"/>
          <p:cNvPicPr preferRelativeResize="0"/>
          <p:nvPr/>
        </p:nvPicPr>
        <p:blipFill rotWithShape="1">
          <a:blip r:embed="rId3">
            <a:alphaModFix/>
          </a:blip>
          <a:srcRect b="0" l="0" r="0" t="0"/>
          <a:stretch/>
        </p:blipFill>
        <p:spPr>
          <a:xfrm>
            <a:off x="1305790" y="2087447"/>
            <a:ext cx="2378869" cy="8858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4"/>
          <p:cNvSpPr txBox="1"/>
          <p:nvPr/>
        </p:nvSpPr>
        <p:spPr>
          <a:xfrm>
            <a:off x="1326572" y="1299502"/>
            <a:ext cx="963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811" name="Google Shape;811;p114"/>
          <p:cNvSpPr txBox="1"/>
          <p:nvPr/>
        </p:nvSpPr>
        <p:spPr>
          <a:xfrm>
            <a:off x="595746" y="999420"/>
            <a:ext cx="14202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 Statements</a:t>
            </a:r>
            <a:endParaRPr sz="1100"/>
          </a:p>
        </p:txBody>
      </p:sp>
      <p:sp>
        <p:nvSpPr>
          <p:cNvPr id="812" name="Google Shape;812;p114"/>
          <p:cNvSpPr txBox="1"/>
          <p:nvPr/>
        </p:nvSpPr>
        <p:spPr>
          <a:xfrm>
            <a:off x="1326572" y="1599585"/>
            <a:ext cx="1898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Check String Length</a:t>
            </a:r>
            <a:endParaRPr sz="1100"/>
          </a:p>
        </p:txBody>
      </p:sp>
      <p:sp>
        <p:nvSpPr>
          <p:cNvPr id="813" name="Google Shape;813;p114"/>
          <p:cNvSpPr txBox="1"/>
          <p:nvPr/>
        </p:nvSpPr>
        <p:spPr>
          <a:xfrm>
            <a:off x="1326572" y="2855883"/>
            <a:ext cx="50085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code checks if the length of the string name is greater than 3. Since "Alice" has 5 characters, the condition is true, and it prints "The name is longer than 3 characters."</a:t>
            </a:r>
            <a:endParaRPr sz="1100"/>
          </a:p>
        </p:txBody>
      </p:sp>
      <p:pic>
        <p:nvPicPr>
          <p:cNvPr id="814" name="Google Shape;814;p114"/>
          <p:cNvPicPr preferRelativeResize="0"/>
          <p:nvPr/>
        </p:nvPicPr>
        <p:blipFill rotWithShape="1">
          <a:blip r:embed="rId3">
            <a:alphaModFix/>
          </a:blip>
          <a:srcRect b="0" l="0" r="0" t="0"/>
          <a:stretch/>
        </p:blipFill>
        <p:spPr>
          <a:xfrm>
            <a:off x="1326572" y="1899668"/>
            <a:ext cx="3178969" cy="80724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5"/>
          <p:cNvSpPr txBox="1"/>
          <p:nvPr/>
        </p:nvSpPr>
        <p:spPr>
          <a:xfrm>
            <a:off x="1291936" y="1278721"/>
            <a:ext cx="963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820" name="Google Shape;820;p115"/>
          <p:cNvSpPr txBox="1"/>
          <p:nvPr/>
        </p:nvSpPr>
        <p:spPr>
          <a:xfrm>
            <a:off x="561110" y="978638"/>
            <a:ext cx="14202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 Statements</a:t>
            </a:r>
            <a:endParaRPr sz="1100"/>
          </a:p>
        </p:txBody>
      </p:sp>
      <p:sp>
        <p:nvSpPr>
          <p:cNvPr id="821" name="Google Shape;821;p115"/>
          <p:cNvSpPr txBox="1"/>
          <p:nvPr/>
        </p:nvSpPr>
        <p:spPr>
          <a:xfrm>
            <a:off x="1291935" y="1578803"/>
            <a:ext cx="24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Check Membership in List</a:t>
            </a:r>
            <a:endParaRPr sz="1100"/>
          </a:p>
        </p:txBody>
      </p:sp>
      <p:sp>
        <p:nvSpPr>
          <p:cNvPr id="822" name="Google Shape;822;p115"/>
          <p:cNvSpPr txBox="1"/>
          <p:nvPr/>
        </p:nvSpPr>
        <p:spPr>
          <a:xfrm>
            <a:off x="1291936" y="2835101"/>
            <a:ext cx="500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code checks if "banana" is an item in the fruits list. Since it is, the condition is true, and it prints "Banana is in the list."</a:t>
            </a:r>
            <a:endParaRPr sz="1100"/>
          </a:p>
        </p:txBody>
      </p:sp>
      <p:pic>
        <p:nvPicPr>
          <p:cNvPr id="823" name="Google Shape;823;p115"/>
          <p:cNvPicPr preferRelativeResize="0"/>
          <p:nvPr/>
        </p:nvPicPr>
        <p:blipFill rotWithShape="1">
          <a:blip r:embed="rId3">
            <a:alphaModFix/>
          </a:blip>
          <a:srcRect b="0" l="0" r="0" t="0"/>
          <a:stretch/>
        </p:blipFill>
        <p:spPr>
          <a:xfrm>
            <a:off x="1291935" y="1878886"/>
            <a:ext cx="2578894" cy="78581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6"/>
          <p:cNvSpPr txBox="1"/>
          <p:nvPr/>
        </p:nvSpPr>
        <p:spPr>
          <a:xfrm>
            <a:off x="1257299" y="1237157"/>
            <a:ext cx="963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829" name="Google Shape;829;p116"/>
          <p:cNvSpPr txBox="1"/>
          <p:nvPr/>
        </p:nvSpPr>
        <p:spPr>
          <a:xfrm>
            <a:off x="526473" y="937075"/>
            <a:ext cx="14202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 Statements</a:t>
            </a:r>
            <a:endParaRPr sz="1100"/>
          </a:p>
        </p:txBody>
      </p:sp>
      <p:sp>
        <p:nvSpPr>
          <p:cNvPr id="830" name="Google Shape;830;p116"/>
          <p:cNvSpPr txBox="1"/>
          <p:nvPr/>
        </p:nvSpPr>
        <p:spPr>
          <a:xfrm>
            <a:off x="1257299" y="1537240"/>
            <a:ext cx="24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Check if Variable is Not None</a:t>
            </a:r>
            <a:endParaRPr sz="1100"/>
          </a:p>
        </p:txBody>
      </p:sp>
      <p:sp>
        <p:nvSpPr>
          <p:cNvPr id="831" name="Google Shape;831;p116"/>
          <p:cNvSpPr txBox="1"/>
          <p:nvPr/>
        </p:nvSpPr>
        <p:spPr>
          <a:xfrm>
            <a:off x="1257299" y="2793538"/>
            <a:ext cx="500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This code checks if result is None. Since it is, the condition is true, and it prints "Result is not set yet."</a:t>
            </a:r>
            <a:endParaRPr sz="1100"/>
          </a:p>
        </p:txBody>
      </p:sp>
      <p:pic>
        <p:nvPicPr>
          <p:cNvPr id="832" name="Google Shape;832;p116"/>
          <p:cNvPicPr preferRelativeResize="0"/>
          <p:nvPr/>
        </p:nvPicPr>
        <p:blipFill rotWithShape="1">
          <a:blip r:embed="rId3">
            <a:alphaModFix/>
          </a:blip>
          <a:srcRect b="0" l="0" r="0" t="0"/>
          <a:stretch/>
        </p:blipFill>
        <p:spPr>
          <a:xfrm>
            <a:off x="1257299" y="1892149"/>
            <a:ext cx="2357438" cy="771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299821" y="1047750"/>
            <a:ext cx="85443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b="1" lang="en">
                <a:solidFill>
                  <a:schemeClr val="dk1"/>
                </a:solidFill>
              </a:rPr>
              <a:t>Levels of programming languages :  </a:t>
            </a:r>
            <a:endParaRPr>
              <a:solidFill>
                <a:schemeClr val="dk1"/>
              </a:solidFill>
            </a:endParaRPr>
          </a:p>
        </p:txBody>
      </p:sp>
      <p:pic>
        <p:nvPicPr>
          <p:cNvPr descr="C:\Users\Mohamed El-Haddad\Desktop\لقطة الشاشة 2021-12-16 174905.png" id="203" name="Google Shape;203;p36"/>
          <p:cNvPicPr preferRelativeResize="0"/>
          <p:nvPr/>
        </p:nvPicPr>
        <p:blipFill rotWithShape="1">
          <a:blip r:embed="rId3">
            <a:alphaModFix/>
          </a:blip>
          <a:srcRect b="0" l="0" r="0" t="0"/>
          <a:stretch/>
        </p:blipFill>
        <p:spPr>
          <a:xfrm>
            <a:off x="1752600" y="1465631"/>
            <a:ext cx="5638799" cy="3534983"/>
          </a:xfrm>
          <a:prstGeom prst="rect">
            <a:avLst/>
          </a:prstGeom>
          <a:noFill/>
          <a:ln>
            <a:noFill/>
          </a:ln>
        </p:spPr>
      </p:pic>
      <p:sp>
        <p:nvSpPr>
          <p:cNvPr id="204" name="Google Shape;204;p36"/>
          <p:cNvSpPr txBox="1"/>
          <p:nvPr/>
        </p:nvSpPr>
        <p:spPr>
          <a:xfrm>
            <a:off x="7360775" y="3268475"/>
            <a:ext cx="16140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MOV AL , 61</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17"/>
          <p:cNvSpPr txBox="1"/>
          <p:nvPr/>
        </p:nvSpPr>
        <p:spPr>
          <a:xfrm>
            <a:off x="561110" y="992493"/>
            <a:ext cx="14202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1869A6"/>
                </a:solidFill>
                <a:latin typeface="Arial"/>
                <a:ea typeface="Arial"/>
                <a:cs typeface="Arial"/>
                <a:sym typeface="Arial"/>
              </a:rPr>
              <a:t>Control Flow</a:t>
            </a:r>
            <a:endParaRPr sz="1100"/>
          </a:p>
        </p:txBody>
      </p:sp>
      <p:sp>
        <p:nvSpPr>
          <p:cNvPr id="838" name="Google Shape;838;p117"/>
          <p:cNvSpPr txBox="1"/>
          <p:nvPr/>
        </p:nvSpPr>
        <p:spPr>
          <a:xfrm>
            <a:off x="1170710" y="1292576"/>
            <a:ext cx="1773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If-Else Statements</a:t>
            </a:r>
            <a:endParaRPr sz="1100"/>
          </a:p>
        </p:txBody>
      </p:sp>
      <p:sp>
        <p:nvSpPr>
          <p:cNvPr id="839" name="Google Shape;839;p117"/>
          <p:cNvSpPr txBox="1"/>
          <p:nvPr/>
        </p:nvSpPr>
        <p:spPr>
          <a:xfrm>
            <a:off x="1364672" y="1645343"/>
            <a:ext cx="64149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if-else statement provides an alternative block of code that is executed if the condition is False.</a:t>
            </a:r>
            <a:endParaRPr sz="11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8"/>
          <p:cNvSpPr txBox="1"/>
          <p:nvPr/>
        </p:nvSpPr>
        <p:spPr>
          <a:xfrm>
            <a:off x="1271153" y="1306430"/>
            <a:ext cx="963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845" name="Google Shape;845;p118"/>
          <p:cNvSpPr txBox="1"/>
          <p:nvPr/>
        </p:nvSpPr>
        <p:spPr>
          <a:xfrm>
            <a:off x="540327" y="1006347"/>
            <a:ext cx="19674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If-Else Statements</a:t>
            </a:r>
            <a:endParaRPr sz="1100"/>
          </a:p>
        </p:txBody>
      </p:sp>
      <p:sp>
        <p:nvSpPr>
          <p:cNvPr id="846" name="Google Shape;846;p118"/>
          <p:cNvSpPr txBox="1"/>
          <p:nvPr/>
        </p:nvSpPr>
        <p:spPr>
          <a:xfrm>
            <a:off x="1271153" y="1606512"/>
            <a:ext cx="24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Check Even or Odd Number</a:t>
            </a:r>
            <a:endParaRPr sz="1100"/>
          </a:p>
        </p:txBody>
      </p:sp>
      <p:sp>
        <p:nvSpPr>
          <p:cNvPr id="847" name="Google Shape;847;p118"/>
          <p:cNvSpPr txBox="1"/>
          <p:nvPr/>
        </p:nvSpPr>
        <p:spPr>
          <a:xfrm>
            <a:off x="1271153" y="2939692"/>
            <a:ext cx="500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This code checks if number is even by using the modulus operator %. Since 4 % 2 == 0 is true, it prints "Even number."</a:t>
            </a:r>
            <a:endParaRPr sz="1100"/>
          </a:p>
        </p:txBody>
      </p:sp>
      <p:pic>
        <p:nvPicPr>
          <p:cNvPr id="848" name="Google Shape;848;p118"/>
          <p:cNvPicPr preferRelativeResize="0"/>
          <p:nvPr/>
        </p:nvPicPr>
        <p:blipFill rotWithShape="1">
          <a:blip r:embed="rId3">
            <a:alphaModFix/>
          </a:blip>
          <a:srcRect b="0" l="0" r="0" t="0"/>
          <a:stretch/>
        </p:blipFill>
        <p:spPr>
          <a:xfrm>
            <a:off x="1324948" y="1883511"/>
            <a:ext cx="1707356" cy="102155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19"/>
          <p:cNvSpPr txBox="1"/>
          <p:nvPr/>
        </p:nvSpPr>
        <p:spPr>
          <a:xfrm>
            <a:off x="1257299" y="1334139"/>
            <a:ext cx="963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854" name="Google Shape;854;p119"/>
          <p:cNvSpPr txBox="1"/>
          <p:nvPr/>
        </p:nvSpPr>
        <p:spPr>
          <a:xfrm>
            <a:off x="526473" y="1034057"/>
            <a:ext cx="19674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If-Else Statements</a:t>
            </a:r>
            <a:endParaRPr sz="1100"/>
          </a:p>
        </p:txBody>
      </p:sp>
      <p:sp>
        <p:nvSpPr>
          <p:cNvPr id="855" name="Google Shape;855;p119"/>
          <p:cNvSpPr txBox="1"/>
          <p:nvPr/>
        </p:nvSpPr>
        <p:spPr>
          <a:xfrm>
            <a:off x="1257299" y="1634222"/>
            <a:ext cx="24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Age Verification</a:t>
            </a:r>
            <a:endParaRPr sz="1100"/>
          </a:p>
        </p:txBody>
      </p:sp>
      <p:sp>
        <p:nvSpPr>
          <p:cNvPr id="856" name="Google Shape;856;p119"/>
          <p:cNvSpPr txBox="1"/>
          <p:nvPr/>
        </p:nvSpPr>
        <p:spPr>
          <a:xfrm>
            <a:off x="1257299" y="2967401"/>
            <a:ext cx="500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code checks if age is 18 or older. Since age is 17, the condition is false, so it prints "You are not eligible to vote."</a:t>
            </a:r>
            <a:endParaRPr sz="1100"/>
          </a:p>
        </p:txBody>
      </p:sp>
      <p:pic>
        <p:nvPicPr>
          <p:cNvPr id="857" name="Google Shape;857;p119"/>
          <p:cNvPicPr preferRelativeResize="0"/>
          <p:nvPr/>
        </p:nvPicPr>
        <p:blipFill rotWithShape="1">
          <a:blip r:embed="rId3">
            <a:alphaModFix/>
          </a:blip>
          <a:srcRect b="0" l="0" r="0" t="0"/>
          <a:stretch/>
        </p:blipFill>
        <p:spPr>
          <a:xfrm>
            <a:off x="1312717" y="1911221"/>
            <a:ext cx="2650331" cy="10287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0"/>
          <p:cNvSpPr txBox="1"/>
          <p:nvPr/>
        </p:nvSpPr>
        <p:spPr>
          <a:xfrm>
            <a:off x="1271153" y="1299502"/>
            <a:ext cx="963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863" name="Google Shape;863;p120"/>
          <p:cNvSpPr txBox="1"/>
          <p:nvPr/>
        </p:nvSpPr>
        <p:spPr>
          <a:xfrm>
            <a:off x="540327" y="999420"/>
            <a:ext cx="19674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If-Else Statements</a:t>
            </a:r>
            <a:endParaRPr sz="1100"/>
          </a:p>
        </p:txBody>
      </p:sp>
      <p:sp>
        <p:nvSpPr>
          <p:cNvPr id="864" name="Google Shape;864;p120"/>
          <p:cNvSpPr txBox="1"/>
          <p:nvPr/>
        </p:nvSpPr>
        <p:spPr>
          <a:xfrm>
            <a:off x="1271153" y="1599585"/>
            <a:ext cx="24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Check for Empty List</a:t>
            </a:r>
            <a:endParaRPr sz="1100"/>
          </a:p>
        </p:txBody>
      </p:sp>
      <p:sp>
        <p:nvSpPr>
          <p:cNvPr id="865" name="Google Shape;865;p120"/>
          <p:cNvSpPr txBox="1"/>
          <p:nvPr/>
        </p:nvSpPr>
        <p:spPr>
          <a:xfrm>
            <a:off x="1271153" y="2932765"/>
            <a:ext cx="500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code checks if items is a non-empty list. Since items is empty, the condition is false, and it prints "The list is empty."</a:t>
            </a:r>
            <a:endParaRPr sz="1100"/>
          </a:p>
        </p:txBody>
      </p:sp>
      <p:pic>
        <p:nvPicPr>
          <p:cNvPr id="866" name="Google Shape;866;p120"/>
          <p:cNvPicPr preferRelativeResize="0"/>
          <p:nvPr/>
        </p:nvPicPr>
        <p:blipFill rotWithShape="1">
          <a:blip r:embed="rId3">
            <a:alphaModFix/>
          </a:blip>
          <a:srcRect b="0" l="0" r="0" t="0"/>
          <a:stretch/>
        </p:blipFill>
        <p:spPr>
          <a:xfrm>
            <a:off x="1271153" y="1830617"/>
            <a:ext cx="2293144" cy="105013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21"/>
          <p:cNvSpPr txBox="1"/>
          <p:nvPr/>
        </p:nvSpPr>
        <p:spPr>
          <a:xfrm>
            <a:off x="1291936" y="1368775"/>
            <a:ext cx="963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872" name="Google Shape;872;p121"/>
          <p:cNvSpPr txBox="1"/>
          <p:nvPr/>
        </p:nvSpPr>
        <p:spPr>
          <a:xfrm>
            <a:off x="561110" y="1068692"/>
            <a:ext cx="19674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If-Else Statements</a:t>
            </a:r>
            <a:endParaRPr sz="1100"/>
          </a:p>
        </p:txBody>
      </p:sp>
      <p:sp>
        <p:nvSpPr>
          <p:cNvPr id="873" name="Google Shape;873;p121"/>
          <p:cNvSpPr txBox="1"/>
          <p:nvPr/>
        </p:nvSpPr>
        <p:spPr>
          <a:xfrm>
            <a:off x="1291935" y="1668857"/>
            <a:ext cx="24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Temperature Check</a:t>
            </a:r>
            <a:endParaRPr sz="1100"/>
          </a:p>
        </p:txBody>
      </p:sp>
      <p:sp>
        <p:nvSpPr>
          <p:cNvPr id="874" name="Google Shape;874;p121"/>
          <p:cNvSpPr txBox="1"/>
          <p:nvPr/>
        </p:nvSpPr>
        <p:spPr>
          <a:xfrm>
            <a:off x="1291935" y="3068802"/>
            <a:ext cx="500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This code checks if the temperature is greater than 20. Since 15 is not greater than 20, it prints "It's cold outside."</a:t>
            </a:r>
            <a:endParaRPr sz="1100"/>
          </a:p>
        </p:txBody>
      </p:sp>
      <p:pic>
        <p:nvPicPr>
          <p:cNvPr id="875" name="Google Shape;875;p121"/>
          <p:cNvPicPr preferRelativeResize="0"/>
          <p:nvPr/>
        </p:nvPicPr>
        <p:blipFill rotWithShape="1">
          <a:blip r:embed="rId3">
            <a:alphaModFix/>
          </a:blip>
          <a:srcRect b="0" l="0" r="0" t="0"/>
          <a:stretch/>
        </p:blipFill>
        <p:spPr>
          <a:xfrm>
            <a:off x="3585515" y="599485"/>
            <a:ext cx="4340150" cy="22341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22"/>
          <p:cNvSpPr txBox="1"/>
          <p:nvPr/>
        </p:nvSpPr>
        <p:spPr>
          <a:xfrm>
            <a:off x="561110" y="1117184"/>
            <a:ext cx="14202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1869A6"/>
                </a:solidFill>
                <a:latin typeface="Arial"/>
                <a:ea typeface="Arial"/>
                <a:cs typeface="Arial"/>
                <a:sym typeface="Arial"/>
              </a:rPr>
              <a:t>Control Flow</a:t>
            </a:r>
            <a:endParaRPr sz="1100"/>
          </a:p>
        </p:txBody>
      </p:sp>
      <p:sp>
        <p:nvSpPr>
          <p:cNvPr id="881" name="Google Shape;881;p122"/>
          <p:cNvSpPr txBox="1"/>
          <p:nvPr/>
        </p:nvSpPr>
        <p:spPr>
          <a:xfrm>
            <a:off x="1170710" y="1417267"/>
            <a:ext cx="1995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If-Elif-Else Statements</a:t>
            </a:r>
            <a:endParaRPr sz="1100"/>
          </a:p>
        </p:txBody>
      </p:sp>
      <p:sp>
        <p:nvSpPr>
          <p:cNvPr id="882" name="Google Shape;882;p122"/>
          <p:cNvSpPr txBox="1"/>
          <p:nvPr/>
        </p:nvSpPr>
        <p:spPr>
          <a:xfrm>
            <a:off x="1364672" y="1770034"/>
            <a:ext cx="64149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if-elif-else statement allows checking multiple conditions sequentially. Only the block of the first True condition is executed. If none of the conditions are True, the else block is executed.</a:t>
            </a:r>
            <a:endParaRPr sz="11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23"/>
          <p:cNvSpPr txBox="1"/>
          <p:nvPr/>
        </p:nvSpPr>
        <p:spPr>
          <a:xfrm>
            <a:off x="1250376" y="1251000"/>
            <a:ext cx="120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888" name="Google Shape;888;p123"/>
          <p:cNvSpPr txBox="1"/>
          <p:nvPr/>
        </p:nvSpPr>
        <p:spPr>
          <a:xfrm>
            <a:off x="519546" y="950930"/>
            <a:ext cx="22443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If-Elif-Else Statements</a:t>
            </a:r>
            <a:endParaRPr sz="1100"/>
          </a:p>
        </p:txBody>
      </p:sp>
      <p:sp>
        <p:nvSpPr>
          <p:cNvPr id="889" name="Google Shape;889;p123"/>
          <p:cNvSpPr txBox="1"/>
          <p:nvPr/>
        </p:nvSpPr>
        <p:spPr>
          <a:xfrm>
            <a:off x="1250372" y="1551095"/>
            <a:ext cx="24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Grading System</a:t>
            </a:r>
            <a:endParaRPr sz="1100"/>
          </a:p>
        </p:txBody>
      </p:sp>
      <p:sp>
        <p:nvSpPr>
          <p:cNvPr id="890" name="Google Shape;890;p123"/>
          <p:cNvSpPr txBox="1"/>
          <p:nvPr/>
        </p:nvSpPr>
        <p:spPr>
          <a:xfrm>
            <a:off x="1250371" y="3546785"/>
            <a:ext cx="50085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This code assigns grades based on score. Since the score is 72, it matches the elif score &gt;= 70: condition, so it prints "Grade C."</a:t>
            </a:r>
            <a:endParaRPr sz="1100"/>
          </a:p>
        </p:txBody>
      </p:sp>
      <p:pic>
        <p:nvPicPr>
          <p:cNvPr id="891" name="Google Shape;891;p123"/>
          <p:cNvPicPr preferRelativeResize="0"/>
          <p:nvPr/>
        </p:nvPicPr>
        <p:blipFill rotWithShape="1">
          <a:blip r:embed="rId3">
            <a:alphaModFix/>
          </a:blip>
          <a:srcRect b="0" l="0" r="0" t="0"/>
          <a:stretch/>
        </p:blipFill>
        <p:spPr>
          <a:xfrm>
            <a:off x="3033101" y="183800"/>
            <a:ext cx="3010525" cy="32937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4"/>
          <p:cNvSpPr txBox="1"/>
          <p:nvPr/>
        </p:nvSpPr>
        <p:spPr>
          <a:xfrm>
            <a:off x="1291922" y="1209450"/>
            <a:ext cx="1211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897" name="Google Shape;897;p124"/>
          <p:cNvSpPr txBox="1"/>
          <p:nvPr/>
        </p:nvSpPr>
        <p:spPr>
          <a:xfrm>
            <a:off x="561110" y="909365"/>
            <a:ext cx="22443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If-Elif-Else Statements</a:t>
            </a:r>
            <a:endParaRPr sz="1100"/>
          </a:p>
        </p:txBody>
      </p:sp>
      <p:sp>
        <p:nvSpPr>
          <p:cNvPr id="898" name="Google Shape;898;p124"/>
          <p:cNvSpPr txBox="1"/>
          <p:nvPr/>
        </p:nvSpPr>
        <p:spPr>
          <a:xfrm>
            <a:off x="1291935" y="1509530"/>
            <a:ext cx="24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Traffic Light Signal</a:t>
            </a:r>
            <a:endParaRPr sz="1100"/>
          </a:p>
        </p:txBody>
      </p:sp>
      <p:sp>
        <p:nvSpPr>
          <p:cNvPr id="899" name="Google Shape;899;p124"/>
          <p:cNvSpPr txBox="1"/>
          <p:nvPr/>
        </p:nvSpPr>
        <p:spPr>
          <a:xfrm>
            <a:off x="1291935" y="3505220"/>
            <a:ext cx="5008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This code checks the color of traffic_light. Since it is "yellow," it matches the second condition and prints "Slow down."</a:t>
            </a:r>
            <a:endParaRPr sz="1100"/>
          </a:p>
        </p:txBody>
      </p:sp>
      <p:pic>
        <p:nvPicPr>
          <p:cNvPr id="900" name="Google Shape;900;p124"/>
          <p:cNvPicPr preferRelativeResize="0"/>
          <p:nvPr/>
        </p:nvPicPr>
        <p:blipFill rotWithShape="1">
          <a:blip r:embed="rId3">
            <a:alphaModFix/>
          </a:blip>
          <a:srcRect b="0" l="0" r="0" t="0"/>
          <a:stretch/>
        </p:blipFill>
        <p:spPr>
          <a:xfrm>
            <a:off x="3761533" y="58447"/>
            <a:ext cx="3614725" cy="29280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25"/>
          <p:cNvSpPr txBox="1"/>
          <p:nvPr/>
        </p:nvSpPr>
        <p:spPr>
          <a:xfrm>
            <a:off x="1291919" y="1174800"/>
            <a:ext cx="1593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906" name="Google Shape;906;p125"/>
          <p:cNvSpPr txBox="1"/>
          <p:nvPr/>
        </p:nvSpPr>
        <p:spPr>
          <a:xfrm>
            <a:off x="561109" y="874730"/>
            <a:ext cx="22443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If-Elif-Else Statements</a:t>
            </a:r>
            <a:endParaRPr sz="1100"/>
          </a:p>
        </p:txBody>
      </p:sp>
      <p:sp>
        <p:nvSpPr>
          <p:cNvPr id="907" name="Google Shape;907;p125"/>
          <p:cNvSpPr txBox="1"/>
          <p:nvPr/>
        </p:nvSpPr>
        <p:spPr>
          <a:xfrm>
            <a:off x="1291934" y="1474895"/>
            <a:ext cx="24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Classify Age Group</a:t>
            </a:r>
            <a:endParaRPr sz="1100"/>
          </a:p>
        </p:txBody>
      </p:sp>
      <p:sp>
        <p:nvSpPr>
          <p:cNvPr id="908" name="Google Shape;908;p125"/>
          <p:cNvSpPr txBox="1"/>
          <p:nvPr/>
        </p:nvSpPr>
        <p:spPr>
          <a:xfrm>
            <a:off x="1291934" y="3470585"/>
            <a:ext cx="50085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code classifies age into different groups. Since 35 is less than 65 but more than 18, it matches the "Adult" category and prints "Adult."</a:t>
            </a:r>
            <a:endParaRPr sz="1100"/>
          </a:p>
        </p:txBody>
      </p:sp>
      <p:pic>
        <p:nvPicPr>
          <p:cNvPr id="909" name="Google Shape;909;p125"/>
          <p:cNvPicPr preferRelativeResize="0"/>
          <p:nvPr/>
        </p:nvPicPr>
        <p:blipFill rotWithShape="1">
          <a:blip r:embed="rId3">
            <a:alphaModFix/>
          </a:blip>
          <a:srcRect b="0" l="0" r="0" t="0"/>
          <a:stretch/>
        </p:blipFill>
        <p:spPr>
          <a:xfrm>
            <a:off x="3468920" y="206781"/>
            <a:ext cx="3100725" cy="31841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26"/>
          <p:cNvSpPr txBox="1"/>
          <p:nvPr/>
        </p:nvSpPr>
        <p:spPr>
          <a:xfrm>
            <a:off x="1305808" y="1105550"/>
            <a:ext cx="1715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Examples</a:t>
            </a:r>
            <a:endParaRPr sz="1100"/>
          </a:p>
        </p:txBody>
      </p:sp>
      <p:sp>
        <p:nvSpPr>
          <p:cNvPr id="915" name="Google Shape;915;p126"/>
          <p:cNvSpPr txBox="1"/>
          <p:nvPr/>
        </p:nvSpPr>
        <p:spPr>
          <a:xfrm>
            <a:off x="574964" y="805456"/>
            <a:ext cx="22443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If-Elif-Else Statements</a:t>
            </a:r>
            <a:endParaRPr sz="1100"/>
          </a:p>
        </p:txBody>
      </p:sp>
      <p:sp>
        <p:nvSpPr>
          <p:cNvPr id="916" name="Google Shape;916;p126"/>
          <p:cNvSpPr txBox="1"/>
          <p:nvPr/>
        </p:nvSpPr>
        <p:spPr>
          <a:xfrm>
            <a:off x="1305790" y="1405622"/>
            <a:ext cx="24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Check Temperature Range</a:t>
            </a:r>
            <a:endParaRPr sz="1100"/>
          </a:p>
        </p:txBody>
      </p:sp>
      <p:sp>
        <p:nvSpPr>
          <p:cNvPr id="917" name="Google Shape;917;p126"/>
          <p:cNvSpPr txBox="1"/>
          <p:nvPr/>
        </p:nvSpPr>
        <p:spPr>
          <a:xfrm>
            <a:off x="1305790" y="3401312"/>
            <a:ext cx="50085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code checks which temperature range temperature falls into. Since it is 30, it matches the elif temperature &lt;= 30: condition and prints "Warm."</a:t>
            </a:r>
            <a:endParaRPr sz="1100"/>
          </a:p>
        </p:txBody>
      </p:sp>
      <p:pic>
        <p:nvPicPr>
          <p:cNvPr id="918" name="Google Shape;918;p126"/>
          <p:cNvPicPr preferRelativeResize="0"/>
          <p:nvPr/>
        </p:nvPicPr>
        <p:blipFill rotWithShape="1">
          <a:blip r:embed="rId3">
            <a:alphaModFix/>
          </a:blip>
          <a:srcRect b="0" l="0" r="0" t="0"/>
          <a:stretch/>
        </p:blipFill>
        <p:spPr>
          <a:xfrm>
            <a:off x="3775406" y="193781"/>
            <a:ext cx="2969600" cy="299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